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62" r:id="rId3"/>
    <p:sldId id="261" r:id="rId4"/>
    <p:sldId id="258" r:id="rId5"/>
    <p:sldId id="259" r:id="rId6"/>
    <p:sldId id="260" r:id="rId7"/>
    <p:sldId id="257" r:id="rId8"/>
    <p:sldId id="263" r:id="rId9"/>
    <p:sldId id="264"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312" r:id="rId33"/>
    <p:sldId id="299" r:id="rId34"/>
    <p:sldId id="300" r:id="rId35"/>
    <p:sldId id="301" r:id="rId36"/>
    <p:sldId id="302" r:id="rId37"/>
    <p:sldId id="303" r:id="rId38"/>
    <p:sldId id="304" r:id="rId39"/>
    <p:sldId id="305" r:id="rId40"/>
    <p:sldId id="307" r:id="rId41"/>
    <p:sldId id="309" r:id="rId42"/>
    <p:sldId id="310" r:id="rId43"/>
    <p:sldId id="31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33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3546F6-3591-4DCC-B123-3CB7E761CAC2}" type="datetimeFigureOut">
              <a:rPr lang="en-US" smtClean="0"/>
              <a:t>4/26/2017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F21F85-1C59-4B49-A0FE-7D48E21C8ED3}" type="slidenum">
              <a:rPr lang="en-US" smtClean="0"/>
              <a:t>‹#›</a:t>
            </a:fld>
            <a:endParaRPr lang="en-US"/>
          </a:p>
        </p:txBody>
      </p:sp>
    </p:spTree>
    <p:extLst>
      <p:ext uri="{BB962C8B-B14F-4D97-AF65-F5344CB8AC3E}">
        <p14:creationId xmlns:p14="http://schemas.microsoft.com/office/powerpoint/2010/main" val="86605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F21F85-1C59-4B49-A0FE-7D48E21C8ED3}" type="slidenum">
              <a:rPr lang="en-US" smtClean="0"/>
              <a:t>1</a:t>
            </a:fld>
            <a:endParaRPr lang="en-US"/>
          </a:p>
        </p:txBody>
      </p:sp>
    </p:spTree>
    <p:extLst>
      <p:ext uri="{BB962C8B-B14F-4D97-AF65-F5344CB8AC3E}">
        <p14:creationId xmlns:p14="http://schemas.microsoft.com/office/powerpoint/2010/main" val="390238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charset="0"/>
            </a:endParaRPr>
          </a:p>
        </p:txBody>
      </p:sp>
      <p:sp>
        <p:nvSpPr>
          <p:cNvPr id="471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B15D606-0026-4806-AC24-A6714A42A5C7}" type="slidenum">
              <a:rPr lang="en-AU" altLang="en-US" smtClean="0"/>
              <a:pPr/>
              <a:t>27</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charset="0"/>
            </a:endParaRPr>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9B1E923-5620-4B0A-9461-AB7F9FC57E3C}" type="slidenum">
              <a:rPr lang="en-AU" altLang="en-US" smtClean="0"/>
              <a:pPr/>
              <a:t>30</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AU" dirty="0" err="1">
                <a:latin typeface="+mn-lt"/>
              </a:rPr>
              <a:t>Lan</a:t>
            </a:r>
            <a:r>
              <a:rPr lang="en-AU" dirty="0">
                <a:latin typeface="+mn-lt"/>
              </a:rPr>
              <a:t> </a:t>
            </a:r>
            <a:r>
              <a:rPr lang="en-AU" dirty="0" err="1">
                <a:latin typeface="+mn-lt"/>
              </a:rPr>
              <a:t>va</a:t>
            </a:r>
            <a:r>
              <a:rPr lang="en-AU" dirty="0">
                <a:latin typeface="+mn-lt"/>
              </a:rPr>
              <a:t> </a:t>
            </a:r>
            <a:r>
              <a:rPr lang="en-AU" dirty="0" err="1">
                <a:latin typeface="+mn-lt"/>
              </a:rPr>
              <a:t>Giang</a:t>
            </a:r>
            <a:r>
              <a:rPr lang="en-AU" dirty="0">
                <a:latin typeface="+mn-lt"/>
              </a:rPr>
              <a:t> </a:t>
            </a:r>
            <a:r>
              <a:rPr lang="en-AU" dirty="0" err="1">
                <a:latin typeface="+mn-lt"/>
              </a:rPr>
              <a:t>làm</a:t>
            </a:r>
            <a:r>
              <a:rPr lang="en-AU" dirty="0">
                <a:latin typeface="+mn-lt"/>
              </a:rPr>
              <a:t> </a:t>
            </a:r>
            <a:r>
              <a:rPr lang="en-AU" dirty="0" err="1">
                <a:latin typeface="+mn-lt"/>
              </a:rPr>
              <a:t>hoạt</a:t>
            </a:r>
            <a:r>
              <a:rPr lang="en-AU" dirty="0">
                <a:latin typeface="+mn-lt"/>
              </a:rPr>
              <a:t> </a:t>
            </a:r>
            <a:r>
              <a:rPr lang="en-AU" dirty="0" err="1">
                <a:latin typeface="+mn-lt"/>
              </a:rPr>
              <a:t>động</a:t>
            </a:r>
            <a:r>
              <a:rPr lang="en-AU" dirty="0">
                <a:latin typeface="+mn-lt"/>
              </a:rPr>
              <a:t> </a:t>
            </a:r>
            <a:r>
              <a:rPr lang="en-AU" dirty="0" err="1">
                <a:latin typeface="+mn-lt"/>
              </a:rPr>
              <a:t>giới</a:t>
            </a:r>
            <a:r>
              <a:rPr lang="en-AU" dirty="0">
                <a:latin typeface="+mn-lt"/>
              </a:rPr>
              <a:t> </a:t>
            </a:r>
            <a:r>
              <a:rPr lang="en-AU" dirty="0" err="1">
                <a:latin typeface="+mn-lt"/>
              </a:rPr>
              <a:t>thiệu</a:t>
            </a:r>
            <a:r>
              <a:rPr lang="en-AU" dirty="0">
                <a:latin typeface="+mn-lt"/>
              </a:rPr>
              <a:t> </a:t>
            </a:r>
            <a:r>
              <a:rPr lang="en-AU" dirty="0" err="1">
                <a:latin typeface="+mn-lt"/>
              </a:rPr>
              <a:t>sử</a:t>
            </a:r>
            <a:r>
              <a:rPr lang="en-AU" dirty="0">
                <a:latin typeface="+mn-lt"/>
              </a:rPr>
              <a:t> </a:t>
            </a:r>
            <a:r>
              <a:rPr lang="en-AU" dirty="0" err="1">
                <a:latin typeface="+mn-lt"/>
              </a:rPr>
              <a:t>dụng</a:t>
            </a:r>
            <a:r>
              <a:rPr lang="en-AU" dirty="0">
                <a:latin typeface="+mn-lt"/>
              </a:rPr>
              <a:t> </a:t>
            </a:r>
            <a:r>
              <a:rPr lang="en-AU" dirty="0" err="1">
                <a:latin typeface="+mn-lt"/>
              </a:rPr>
              <a:t>trắc</a:t>
            </a:r>
            <a:r>
              <a:rPr lang="en-AU" dirty="0">
                <a:latin typeface="+mn-lt"/>
              </a:rPr>
              <a:t> </a:t>
            </a:r>
            <a:r>
              <a:rPr lang="en-AU" dirty="0" err="1">
                <a:latin typeface="+mn-lt"/>
              </a:rPr>
              <a:t>nghiệm</a:t>
            </a:r>
            <a:r>
              <a:rPr lang="en-AU" dirty="0">
                <a:latin typeface="+mn-lt"/>
              </a:rPr>
              <a:t> </a:t>
            </a:r>
            <a:r>
              <a:rPr lang="en-AU" dirty="0" err="1">
                <a:latin typeface="+mn-lt"/>
              </a:rPr>
              <a:t>mật</a:t>
            </a:r>
            <a:r>
              <a:rPr lang="en-AU" dirty="0">
                <a:latin typeface="+mn-lt"/>
              </a:rPr>
              <a:t> </a:t>
            </a:r>
            <a:r>
              <a:rPr lang="en-AU" dirty="0" err="1">
                <a:latin typeface="+mn-lt"/>
              </a:rPr>
              <a:t>mã</a:t>
            </a:r>
            <a:r>
              <a:rPr lang="en-AU">
                <a:latin typeface="+mn-lt"/>
              </a:rPr>
              <a:t> Holland</a:t>
            </a:r>
            <a:endParaRPr lang="en-AU" dirty="0">
              <a:latin typeface="+mn-lt"/>
            </a:endParaRPr>
          </a:p>
        </p:txBody>
      </p:sp>
      <p:sp>
        <p:nvSpPr>
          <p:cNvPr id="491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54941B8-FDB5-437E-AEFC-3962315BE0CA}" type="slidenum">
              <a:rPr lang="en-AU" altLang="en-US" smtClean="0"/>
              <a:pPr/>
              <a:t>31</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21F85-1C59-4B49-A0FE-7D48E21C8ED3}" type="slidenum">
              <a:rPr lang="en-US" smtClean="0"/>
              <a:t>5</a:t>
            </a:fld>
            <a:endParaRPr lang="en-US"/>
          </a:p>
        </p:txBody>
      </p:sp>
    </p:spTree>
    <p:extLst>
      <p:ext uri="{BB962C8B-B14F-4D97-AF65-F5344CB8AC3E}">
        <p14:creationId xmlns:p14="http://schemas.microsoft.com/office/powerpoint/2010/main" val="215648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89BD55C-DB7B-487A-B0D8-5A5A4CFA29BB}" type="slidenum">
              <a:rPr lang="en-AU" altLang="en-US" smtClean="0"/>
              <a:pPr/>
              <a:t>11</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charset="0"/>
              </a:rPr>
              <a:t>Công cụ nhanh; không có nghĩa là cách duy nhất</a:t>
            </a:r>
          </a:p>
          <a:p>
            <a:r>
              <a:rPr lang="en-AU" altLang="en-US">
                <a:latin typeface="Arial" charset="0"/>
              </a:rPr>
              <a:t>Tốt để bắt đầu  một cuộc tư vấn</a:t>
            </a:r>
          </a:p>
          <a:p>
            <a:r>
              <a:rPr lang="en-AU" altLang="en-US">
                <a:latin typeface="Arial" charset="0"/>
              </a:rPr>
              <a:t>Giúp đỡ học sinh nào mắc cỡ, không giỏi ăn nói có chuyện để nói</a:t>
            </a:r>
          </a:p>
          <a:p>
            <a:endParaRPr lang="en-AU" altLang="en-US">
              <a:latin typeface="Arial" charset="0"/>
            </a:endParaRPr>
          </a:p>
          <a:p>
            <a:endParaRPr lang="en-AU" altLang="en-US">
              <a:latin typeface="Arial" charset="0"/>
            </a:endParaRPr>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4D0764C-28E7-425F-A9F1-2CB8AEC3FE92}" type="slidenum">
              <a:rPr lang="en-AU" altLang="en-US" smtClean="0"/>
              <a:pPr/>
              <a:t>12</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charset="0"/>
              </a:rPr>
              <a:t>Biết mình là ai</a:t>
            </a:r>
          </a:p>
          <a:p>
            <a:r>
              <a:rPr lang="en-AU" altLang="en-US">
                <a:latin typeface="Arial" charset="0"/>
              </a:rPr>
              <a:t>Biết mình đang có gap gì, gap đó từ đâu ra (thiếu trải nghiệm, thiếu suy ngẫm, thiếu hướng dẫn nghề nghiệp)</a:t>
            </a:r>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9ED0299-F6CD-43D9-8569-BD3E08C35083}" type="slidenum">
              <a:rPr lang="en-AU" altLang="en-US" smtClean="0"/>
              <a:pPr/>
              <a:t>13</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charset="0"/>
            </a:endParaRPr>
          </a:p>
        </p:txBody>
      </p:sp>
      <p:sp>
        <p:nvSpPr>
          <p:cNvPr id="43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B5CDA0F-29FE-4D6E-81EC-0432BAA8526C}" type="slidenum">
              <a:rPr lang="en-AU" altLang="en-US" smtClean="0"/>
              <a:pPr/>
              <a:t>14</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charset="0"/>
            </a:endParaRPr>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F138BFF-8975-4A08-A0A3-40F2A9123669}" type="slidenum">
              <a:rPr lang="en-AU" altLang="en-US" smtClean="0"/>
              <a:pPr/>
              <a:t>16</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1300">
                <a:latin typeface="Arial" charset="0"/>
              </a:rPr>
              <a:t>Lan va Giang làm hoạt động giới thiệu sử dụng trắc nghiệm mật mã Holland</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705B930-E1F3-44E7-98BF-32DA47696B76}" type="slidenum">
              <a:rPr lang="en-AU" altLang="en-US" smtClean="0"/>
              <a:pPr/>
              <a:t>18</a:t>
            </a:fld>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5725ACEB-4319-4DFA-9723-28F2B3065033}" type="datetimeFigureOut">
              <a:rPr lang="en-US" smtClean="0"/>
              <a:t>4/26/2017</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B475B05-5CAF-4F82-B3A7-2ABE2E0743F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725ACEB-4319-4DFA-9723-28F2B306503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475B05-5CAF-4F82-B3A7-2ABE2E0743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725ACEB-4319-4DFA-9723-28F2B306503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475B05-5CAF-4F82-B3A7-2ABE2E0743F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5725ACEB-4319-4DFA-9723-28F2B3065033}" type="datetimeFigureOut">
              <a:rPr lang="en-US" smtClean="0"/>
              <a:t>4/26/2017</a:t>
            </a:fld>
            <a:endParaRPr lang="en-US"/>
          </a:p>
        </p:txBody>
      </p:sp>
      <p:sp>
        <p:nvSpPr>
          <p:cNvPr id="9" name="Slide Number Placeholder 8"/>
          <p:cNvSpPr>
            <a:spLocks noGrp="1"/>
          </p:cNvSpPr>
          <p:nvPr>
            <p:ph type="sldNum" sz="quarter" idx="15"/>
          </p:nvPr>
        </p:nvSpPr>
        <p:spPr/>
        <p:txBody>
          <a:bodyPr rtlCol="0"/>
          <a:lstStyle/>
          <a:p>
            <a:fld id="{AB475B05-5CAF-4F82-B3A7-2ABE2E0743F2}"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5725ACEB-4319-4DFA-9723-28F2B3065033}" type="datetimeFigureOut">
              <a:rPr lang="en-US" smtClean="0"/>
              <a:t>4/26/2017</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B475B05-5CAF-4F82-B3A7-2ABE2E0743F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725ACEB-4319-4DFA-9723-28F2B3065033}"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475B05-5CAF-4F82-B3A7-2ABE2E0743F2}"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5725ACEB-4319-4DFA-9723-28F2B3065033}"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475B05-5CAF-4F82-B3A7-2ABE2E0743F2}"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5725ACEB-4319-4DFA-9723-28F2B3065033}" type="datetimeFigureOut">
              <a:rPr lang="en-US" smtClean="0"/>
              <a:t>4/26/2017</a:t>
            </a:fld>
            <a:endParaRPr lang="en-US"/>
          </a:p>
        </p:txBody>
      </p:sp>
      <p:sp>
        <p:nvSpPr>
          <p:cNvPr id="7" name="Slide Number Placeholder 6"/>
          <p:cNvSpPr>
            <a:spLocks noGrp="1"/>
          </p:cNvSpPr>
          <p:nvPr>
            <p:ph type="sldNum" sz="quarter" idx="11"/>
          </p:nvPr>
        </p:nvSpPr>
        <p:spPr/>
        <p:txBody>
          <a:bodyPr rtlCol="0"/>
          <a:lstStyle/>
          <a:p>
            <a:fld id="{AB475B05-5CAF-4F82-B3A7-2ABE2E0743F2}"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5ACEB-4319-4DFA-9723-28F2B3065033}"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475B05-5CAF-4F82-B3A7-2ABE2E0743F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5725ACEB-4319-4DFA-9723-28F2B3065033}" type="datetimeFigureOut">
              <a:rPr lang="en-US" smtClean="0"/>
              <a:t>4/26/2017</a:t>
            </a:fld>
            <a:endParaRPr lang="en-US"/>
          </a:p>
        </p:txBody>
      </p:sp>
      <p:sp>
        <p:nvSpPr>
          <p:cNvPr id="22" name="Slide Number Placeholder 21"/>
          <p:cNvSpPr>
            <a:spLocks noGrp="1"/>
          </p:cNvSpPr>
          <p:nvPr>
            <p:ph type="sldNum" sz="quarter" idx="15"/>
          </p:nvPr>
        </p:nvSpPr>
        <p:spPr/>
        <p:txBody>
          <a:bodyPr rtlCol="0"/>
          <a:lstStyle/>
          <a:p>
            <a:fld id="{AB475B05-5CAF-4F82-B3A7-2ABE2E0743F2}"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5725ACEB-4319-4DFA-9723-28F2B3065033}" type="datetimeFigureOut">
              <a:rPr lang="en-US" smtClean="0"/>
              <a:t>4/26/2017</a:t>
            </a:fld>
            <a:endParaRPr lang="en-US"/>
          </a:p>
        </p:txBody>
      </p:sp>
      <p:sp>
        <p:nvSpPr>
          <p:cNvPr id="18" name="Slide Number Placeholder 17"/>
          <p:cNvSpPr>
            <a:spLocks noGrp="1"/>
          </p:cNvSpPr>
          <p:nvPr>
            <p:ph type="sldNum" sz="quarter" idx="11"/>
          </p:nvPr>
        </p:nvSpPr>
        <p:spPr/>
        <p:txBody>
          <a:bodyPr rtlCol="0"/>
          <a:lstStyle/>
          <a:p>
            <a:fld id="{AB475B05-5CAF-4F82-B3A7-2ABE2E0743F2}"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725ACEB-4319-4DFA-9723-28F2B3065033}" type="datetimeFigureOut">
              <a:rPr lang="en-US" smtClean="0"/>
              <a:t>4/26/2017</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B475B05-5CAF-4F82-B3A7-2ABE2E0743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thcslythanhtong.hcm.edu.vn/tin-tuc/danh-sach-va-mot-so-thong-tin-ve-tuyen-dung-cua-50-truong-trung-cap-nghe-tai-th-c12349-105176.aspx" TargetMode="External"/><Relationship Id="rId2" Type="http://schemas.openxmlformats.org/officeDocument/2006/relationships/hyperlink" Target="50%20tr&#432;&#7901;ng%20ngh&#7873;%20TP%20HCM%202015.docx"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kiemviec.com/" TargetMode="External"/><Relationship Id="rId7" Type="http://schemas.openxmlformats.org/officeDocument/2006/relationships/hyperlink" Target="http://namsaigon.edu.vn/News_SinhVien/chitiet-1192.html" TargetMode="External"/><Relationship Id="rId2" Type="http://schemas.openxmlformats.org/officeDocument/2006/relationships/hyperlink" Target="http://www.vietnamworks.com/" TargetMode="External"/><Relationship Id="rId1" Type="http://schemas.openxmlformats.org/officeDocument/2006/relationships/slideLayout" Target="../slideLayouts/slideLayout2.xml"/><Relationship Id="rId6" Type="http://schemas.openxmlformats.org/officeDocument/2006/relationships/hyperlink" Target="http://www.dubaonhanluchcmc.gov.vn/" TargetMode="External"/><Relationship Id="rId5" Type="http://schemas.openxmlformats.org/officeDocument/2006/relationships/hyperlink" Target="http://www.chonviec.com/" TargetMode="External"/><Relationship Id="rId4" Type="http://schemas.openxmlformats.org/officeDocument/2006/relationships/hyperlink" Target="http://www.timviecnhanh.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203" y="381000"/>
            <a:ext cx="4324197" cy="707886"/>
          </a:xfrm>
          <a:prstGeom prst="rect">
            <a:avLst/>
          </a:prstGeom>
          <a:noFill/>
        </p:spPr>
        <p:txBody>
          <a:bodyPr wrap="none" rtlCol="0">
            <a:spAutoFit/>
          </a:bodyPr>
          <a:lstStyle/>
          <a:p>
            <a:pPr algn="ctr"/>
            <a:r>
              <a:rPr lang="en-US" sz="2000" b="1" dirty="0">
                <a:solidFill>
                  <a:srgbClr val="0000FF"/>
                </a:solidFill>
                <a:latin typeface="Times New Roman" panose="02020603050405020304" pitchFamily="18" charset="0"/>
                <a:cs typeface="Times New Roman" panose="02020603050405020304" pitchFamily="18" charset="0"/>
              </a:rPr>
              <a:t>ỦY BAN NHÂN DÂN QUẬN 8</a:t>
            </a:r>
          </a:p>
          <a:p>
            <a:pPr algn="ctr"/>
            <a:r>
              <a:rPr lang="en-US" sz="2000" b="1" dirty="0">
                <a:solidFill>
                  <a:srgbClr val="0000FF"/>
                </a:solidFill>
                <a:latin typeface="Times New Roman" panose="02020603050405020304" pitchFamily="18" charset="0"/>
                <a:cs typeface="Times New Roman" panose="02020603050405020304" pitchFamily="18" charset="0"/>
              </a:rPr>
              <a:t>TRƯỜNG THCS LÝ THÁNH TÔNG</a:t>
            </a:r>
          </a:p>
        </p:txBody>
      </p:sp>
      <p:sp>
        <p:nvSpPr>
          <p:cNvPr id="3" name="TextBox 2"/>
          <p:cNvSpPr txBox="1"/>
          <p:nvPr/>
        </p:nvSpPr>
        <p:spPr>
          <a:xfrm>
            <a:off x="76200" y="1885652"/>
            <a:ext cx="9029010" cy="2000548"/>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CHUYÊN ĐỀ 1:</a:t>
            </a:r>
          </a:p>
          <a:p>
            <a:pPr algn="ctr"/>
            <a:r>
              <a:rPr lang="en-US" sz="3200" b="1" dirty="0">
                <a:solidFill>
                  <a:srgbClr val="FF0000"/>
                </a:solidFill>
                <a:latin typeface="Times New Roman" panose="02020603050405020304" pitchFamily="18" charset="0"/>
                <a:cs typeface="Times New Roman" panose="02020603050405020304" pitchFamily="18" charset="0"/>
              </a:rPr>
              <a:t>TÌM HIỂU BẢN THÂN VÀ NHỮNG YẾU TỐ </a:t>
            </a:r>
          </a:p>
          <a:p>
            <a:pPr algn="ctr"/>
            <a:r>
              <a:rPr lang="en-US" sz="3200" b="1" dirty="0">
                <a:solidFill>
                  <a:srgbClr val="FF0000"/>
                </a:solidFill>
                <a:latin typeface="Times New Roman" panose="02020603050405020304" pitchFamily="18" charset="0"/>
                <a:cs typeface="Times New Roman" panose="02020603050405020304" pitchFamily="18" charset="0"/>
              </a:rPr>
              <a:t>ẢNH HƯỞNG ĐẾN VIỆC CHỌN HƯỚNG HỌC,</a:t>
            </a:r>
          </a:p>
          <a:p>
            <a:pPr algn="ctr"/>
            <a:r>
              <a:rPr lang="en-US" sz="3200" b="1" dirty="0">
                <a:solidFill>
                  <a:srgbClr val="FF0000"/>
                </a:solidFill>
                <a:latin typeface="Times New Roman" panose="02020603050405020304" pitchFamily="18" charset="0"/>
                <a:cs typeface="Times New Roman" panose="02020603050405020304" pitchFamily="18" charset="0"/>
              </a:rPr>
              <a:t>CHỌN NGHỀ CỦA BẢN THÂN</a:t>
            </a:r>
          </a:p>
        </p:txBody>
      </p:sp>
      <p:pic>
        <p:nvPicPr>
          <p:cNvPr id="6" name="Tia Em Ma Em - Quynh Gi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72200"/>
            <a:ext cx="609600" cy="609600"/>
          </a:xfrm>
          <a:prstGeom prst="rect">
            <a:avLst/>
          </a:prstGeom>
        </p:spPr>
      </p:pic>
    </p:spTree>
    <p:extLst>
      <p:ext uri="{BB962C8B-B14F-4D97-AF65-F5344CB8AC3E}">
        <p14:creationId xmlns:p14="http://schemas.microsoft.com/office/powerpoint/2010/main" val="2756326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en-US" sz="3600" b="1">
                <a:latin typeface="Times New Roman" pitchFamily="18" charset="0"/>
                <a:cs typeface="Times New Roman" pitchFamily="18" charset="0"/>
              </a:rPr>
              <a:t>MÔ HÌNH CHÌA KHÓA XÂY DỰNG KẾ HOẠCH NGHỀ NGHIỆP</a:t>
            </a:r>
          </a:p>
        </p:txBody>
      </p:sp>
      <p:pic>
        <p:nvPicPr>
          <p:cNvPr id="16387" name="Picture 3" descr="C:\Users\Home\Desktop\key-clipart-black-and-white-9c4ez6jn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9763"/>
            <a:ext cx="67818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81000" y="2209800"/>
            <a:ext cx="1295400" cy="228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ai</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389" name="TextBox 10"/>
          <p:cNvSpPr txBox="1">
            <a:spLocks noChangeArrowheads="1"/>
          </p:cNvSpPr>
          <p:nvPr/>
        </p:nvSpPr>
        <p:spPr bwMode="auto">
          <a:xfrm>
            <a:off x="1600200" y="31242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t>Làm sao đi được đến nơi em muốn?</a:t>
            </a:r>
          </a:p>
        </p:txBody>
      </p:sp>
      <p:grpSp>
        <p:nvGrpSpPr>
          <p:cNvPr id="16390" name="Group 2"/>
          <p:cNvGrpSpPr>
            <a:grpSpLocks/>
          </p:cNvGrpSpPr>
          <p:nvPr/>
        </p:nvGrpSpPr>
        <p:grpSpPr bwMode="auto">
          <a:xfrm>
            <a:off x="6858000" y="2209800"/>
            <a:ext cx="2057400" cy="2590800"/>
            <a:chOff x="6858000" y="2209800"/>
            <a:chExt cx="2057400" cy="2590800"/>
          </a:xfrm>
        </p:grpSpPr>
        <p:sp>
          <p:nvSpPr>
            <p:cNvPr id="5" name="Oval 4"/>
            <p:cNvSpPr/>
            <p:nvPr/>
          </p:nvSpPr>
          <p:spPr>
            <a:xfrm>
              <a:off x="6858000" y="2209800"/>
              <a:ext cx="2057400" cy="2590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7086600" y="2514600"/>
              <a:ext cx="609600" cy="1752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3" name="TextBox 11"/>
            <p:cNvSpPr txBox="1">
              <a:spLocks noChangeArrowheads="1"/>
            </p:cNvSpPr>
            <p:nvPr/>
          </p:nvSpPr>
          <p:spPr bwMode="auto">
            <a:xfrm>
              <a:off x="7696200" y="2514600"/>
              <a:ext cx="99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t>Em đang đi về đâu?</a:t>
              </a:r>
            </a:p>
          </p:txBody>
        </p:sp>
      </p:grpSp>
    </p:spTree>
    <p:extLst>
      <p:ext uri="{BB962C8B-B14F-4D97-AF65-F5344CB8AC3E}">
        <p14:creationId xmlns:p14="http://schemas.microsoft.com/office/powerpoint/2010/main" val="22011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290638"/>
            <a:ext cx="15525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050" y="5265738"/>
            <a:ext cx="7239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1113" y="42863"/>
            <a:ext cx="979487"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33513" y="47926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5303838"/>
            <a:ext cx="109061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3275" y="6732588"/>
            <a:ext cx="6556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8125" y="2354263"/>
            <a:ext cx="201136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6700" y="168275"/>
            <a:ext cx="78263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
          <p:cNvSpPr txBox="1">
            <a:spLocks noChangeArrowheads="1"/>
          </p:cNvSpPr>
          <p:nvPr/>
        </p:nvSpPr>
        <p:spPr bwMode="auto">
          <a:xfrm>
            <a:off x="3005138" y="1997075"/>
            <a:ext cx="55848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30000"/>
              </a:lnSpc>
            </a:pPr>
            <a:r>
              <a:rPr lang="en-AU" altLang="en-US" sz="4000" b="1">
                <a:solidFill>
                  <a:srgbClr val="660066"/>
                </a:solidFill>
                <a:latin typeface="Calibri" pitchFamily="34" charset="0"/>
                <a:ea typeface="Calibri" pitchFamily="34" charset="0"/>
                <a:cs typeface="Calibri" pitchFamily="34" charset="0"/>
              </a:rPr>
              <a:t>Trắc nghiệm</a:t>
            </a:r>
          </a:p>
          <a:p>
            <a:pPr>
              <a:lnSpc>
                <a:spcPct val="130000"/>
              </a:lnSpc>
            </a:pPr>
            <a:r>
              <a:rPr lang="en-AU" altLang="en-US" sz="4000" b="1">
                <a:solidFill>
                  <a:srgbClr val="660066"/>
                </a:solidFill>
                <a:latin typeface="Calibri" pitchFamily="34" charset="0"/>
                <a:ea typeface="Calibri" pitchFamily="34" charset="0"/>
                <a:cs typeface="Calibri" pitchFamily="34" charset="0"/>
              </a:rPr>
              <a:t>trong</a:t>
            </a:r>
            <a:r>
              <a:rPr lang="vi-VN" altLang="en-US" sz="4000" b="1">
                <a:solidFill>
                  <a:srgbClr val="660066"/>
                </a:solidFill>
                <a:latin typeface="Calibri" pitchFamily="34" charset="0"/>
                <a:ea typeface="Calibri" pitchFamily="34" charset="0"/>
                <a:cs typeface="Calibri" pitchFamily="34" charset="0"/>
              </a:rPr>
              <a:t> hướng nghiệp </a:t>
            </a:r>
            <a:endParaRPr lang="en-AU" altLang="en-US" sz="4000" b="1">
              <a:solidFill>
                <a:srgbClr val="660066"/>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52670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1828800" y="995363"/>
            <a:ext cx="629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AU" altLang="en-US" sz="4000" b="1">
                <a:solidFill>
                  <a:srgbClr val="660066"/>
                </a:solidFill>
                <a:latin typeface="Calibri" pitchFamily="34" charset="0"/>
                <a:ea typeface="Calibri" pitchFamily="34" charset="0"/>
                <a:cs typeface="Calibri" pitchFamily="34" charset="0"/>
              </a:rPr>
              <a:t>Trắc nghiệm là gì</a:t>
            </a:r>
          </a:p>
        </p:txBody>
      </p:sp>
      <p:sp>
        <p:nvSpPr>
          <p:cNvPr id="18436" name="TextBox 2"/>
          <p:cNvSpPr txBox="1">
            <a:spLocks noChangeArrowheads="1"/>
          </p:cNvSpPr>
          <p:nvPr/>
        </p:nvSpPr>
        <p:spPr bwMode="auto">
          <a:xfrm>
            <a:off x="1828800" y="2336800"/>
            <a:ext cx="6634163"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pPr>
            <a:r>
              <a:rPr lang="en-AU" altLang="en-US" sz="2500">
                <a:solidFill>
                  <a:srgbClr val="262626"/>
                </a:solidFill>
                <a:latin typeface="Calibri" pitchFamily="34" charset="0"/>
                <a:ea typeface="Calibri" pitchFamily="34" charset="0"/>
                <a:cs typeface="Calibri" pitchFamily="34" charset="0"/>
              </a:rPr>
              <a:t>Trong tư vấn Hướng nghiệp, trắc nghiệm là một </a:t>
            </a:r>
            <a:r>
              <a:rPr lang="en-AU" altLang="en-US" sz="2500" b="1">
                <a:solidFill>
                  <a:srgbClr val="262626"/>
                </a:solidFill>
                <a:latin typeface="Calibri" pitchFamily="34" charset="0"/>
                <a:ea typeface="Calibri" pitchFamily="34" charset="0"/>
                <a:cs typeface="Calibri" pitchFamily="34" charset="0"/>
              </a:rPr>
              <a:t>công cụ</a:t>
            </a:r>
            <a:r>
              <a:rPr lang="en-AU" altLang="en-US" sz="2500">
                <a:solidFill>
                  <a:srgbClr val="262626"/>
                </a:solidFill>
                <a:latin typeface="Calibri" pitchFamily="34" charset="0"/>
                <a:ea typeface="Calibri" pitchFamily="34" charset="0"/>
                <a:cs typeface="Calibri" pitchFamily="34" charset="0"/>
              </a:rPr>
              <a:t> (thông thường là một bộ câu hỏi) được tư vấn viên sử dụng nhằm</a:t>
            </a:r>
            <a:r>
              <a:rPr lang="en-AU" altLang="en-US" sz="2500" b="1">
                <a:solidFill>
                  <a:srgbClr val="262626"/>
                </a:solidFill>
                <a:latin typeface="Calibri" pitchFamily="34" charset="0"/>
                <a:ea typeface="Calibri" pitchFamily="34" charset="0"/>
                <a:cs typeface="Calibri" pitchFamily="34" charset="0"/>
              </a:rPr>
              <a:t> giúp người được tư vấn hiểu thêm </a:t>
            </a:r>
            <a:r>
              <a:rPr lang="en-AU" altLang="en-US" sz="2500">
                <a:solidFill>
                  <a:srgbClr val="262626"/>
                </a:solidFill>
                <a:latin typeface="Calibri" pitchFamily="34" charset="0"/>
                <a:ea typeface="Calibri" pitchFamily="34" charset="0"/>
                <a:cs typeface="Calibri" pitchFamily="34" charset="0"/>
              </a:rPr>
              <a:t>về bản thân họ.</a:t>
            </a:r>
          </a:p>
        </p:txBody>
      </p:sp>
    </p:spTree>
    <p:extLst>
      <p:ext uri="{BB962C8B-B14F-4D97-AF65-F5344CB8AC3E}">
        <p14:creationId xmlns:p14="http://schemas.microsoft.com/office/powerpoint/2010/main" val="267679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p:cNvSpPr txBox="1">
            <a:spLocks noChangeArrowheads="1"/>
          </p:cNvSpPr>
          <p:nvPr/>
        </p:nvSpPr>
        <p:spPr bwMode="auto">
          <a:xfrm>
            <a:off x="1828800" y="812800"/>
            <a:ext cx="6715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AU" altLang="en-US" sz="4000" b="1">
                <a:solidFill>
                  <a:srgbClr val="660066"/>
                </a:solidFill>
                <a:latin typeface="Calibri" pitchFamily="34" charset="0"/>
                <a:ea typeface="Calibri" pitchFamily="34" charset="0"/>
                <a:cs typeface="Calibri" pitchFamily="34" charset="0"/>
              </a:rPr>
              <a:t>Mục tiêu sử dụng trắc nghiệm </a:t>
            </a:r>
          </a:p>
        </p:txBody>
      </p:sp>
      <p:sp>
        <p:nvSpPr>
          <p:cNvPr id="19460" name="TextBox 2"/>
          <p:cNvSpPr txBox="1">
            <a:spLocks noChangeArrowheads="1"/>
          </p:cNvSpPr>
          <p:nvPr/>
        </p:nvSpPr>
        <p:spPr bwMode="auto">
          <a:xfrm>
            <a:off x="1828800" y="1943100"/>
            <a:ext cx="6248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buFont typeface="Arial" charset="0"/>
              <a:buChar char="•"/>
            </a:pPr>
            <a:r>
              <a:rPr lang="en-AU" altLang="en-US" sz="2500">
                <a:solidFill>
                  <a:srgbClr val="262626"/>
                </a:solidFill>
                <a:latin typeface="Calibri" pitchFamily="34" charset="0"/>
                <a:ea typeface="Calibri" pitchFamily="34" charset="0"/>
                <a:cs typeface="Calibri" pitchFamily="34" charset="0"/>
              </a:rPr>
              <a:t>Giúp người được tư vấn hiểu rõ hơn về bản thân: Sở thích, khả năng, cá tính, giá trị</a:t>
            </a:r>
          </a:p>
          <a:p>
            <a:pPr>
              <a:lnSpc>
                <a:spcPct val="150000"/>
              </a:lnSpc>
              <a:buFont typeface="Arial" charset="0"/>
              <a:buChar char="•"/>
            </a:pPr>
            <a:r>
              <a:rPr lang="en-AU" altLang="en-US" sz="2500">
                <a:solidFill>
                  <a:srgbClr val="262626"/>
                </a:solidFill>
                <a:latin typeface="Calibri" pitchFamily="34" charset="0"/>
                <a:ea typeface="Calibri" pitchFamily="34" charset="0"/>
                <a:cs typeface="Calibri" pitchFamily="34" charset="0"/>
              </a:rPr>
              <a:t>Giúp người được tư vấn nhận ra những lỗ hổng trong nhận thức bản thân</a:t>
            </a:r>
          </a:p>
        </p:txBody>
      </p:sp>
    </p:spTree>
    <p:extLst>
      <p:ext uri="{BB962C8B-B14F-4D97-AF65-F5344CB8AC3E}">
        <p14:creationId xmlns:p14="http://schemas.microsoft.com/office/powerpoint/2010/main" val="120500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1828800" y="812800"/>
            <a:ext cx="6715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AU" altLang="en-US" sz="4000" b="1">
                <a:solidFill>
                  <a:srgbClr val="660066"/>
                </a:solidFill>
                <a:latin typeface="Calibri" pitchFamily="34" charset="0"/>
                <a:ea typeface="Calibri" pitchFamily="34" charset="0"/>
                <a:cs typeface="Calibri" pitchFamily="34" charset="0"/>
              </a:rPr>
              <a:t>Lợi và hại của trắc nghiệm</a:t>
            </a:r>
          </a:p>
        </p:txBody>
      </p:sp>
      <p:sp>
        <p:nvSpPr>
          <p:cNvPr id="20484" name="TextBox 2"/>
          <p:cNvSpPr txBox="1">
            <a:spLocks noChangeArrowheads="1"/>
          </p:cNvSpPr>
          <p:nvPr/>
        </p:nvSpPr>
        <p:spPr bwMode="auto">
          <a:xfrm>
            <a:off x="1828800" y="1889125"/>
            <a:ext cx="32766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pPr>
            <a:r>
              <a:rPr lang="en-AU" altLang="en-US" sz="2300" b="1">
                <a:solidFill>
                  <a:srgbClr val="262626"/>
                </a:solidFill>
                <a:latin typeface="Calibri" pitchFamily="34" charset="0"/>
                <a:ea typeface="Calibri" pitchFamily="34" charset="0"/>
                <a:cs typeface="Calibri" pitchFamily="34" charset="0"/>
              </a:rPr>
              <a:t>Lợi</a:t>
            </a:r>
            <a:r>
              <a:rPr lang="en-AU" altLang="en-US" sz="2300">
                <a:solidFill>
                  <a:srgbClr val="262626"/>
                </a:solidFill>
                <a:latin typeface="Calibri" pitchFamily="34" charset="0"/>
                <a:ea typeface="Calibri" pitchFamily="34" charset="0"/>
                <a:cs typeface="Calibri" pitchFamily="34" charset="0"/>
              </a:rPr>
              <a:t>:</a:t>
            </a:r>
          </a:p>
          <a:p>
            <a:pPr>
              <a:lnSpc>
                <a:spcPct val="150000"/>
              </a:lnSpc>
              <a:buFont typeface="Arial" charset="0"/>
              <a:buChar char="•"/>
            </a:pPr>
            <a:r>
              <a:rPr lang="en-AU" altLang="en-US" sz="2300">
                <a:solidFill>
                  <a:srgbClr val="262626"/>
                </a:solidFill>
                <a:latin typeface="Calibri" pitchFamily="34" charset="0"/>
                <a:ea typeface="Calibri" pitchFamily="34" charset="0"/>
                <a:cs typeface="Calibri" pitchFamily="34" charset="0"/>
              </a:rPr>
              <a:t>Nhanh</a:t>
            </a:r>
          </a:p>
          <a:p>
            <a:pPr>
              <a:lnSpc>
                <a:spcPct val="150000"/>
              </a:lnSpc>
              <a:buFont typeface="Arial" charset="0"/>
              <a:buChar char="•"/>
            </a:pPr>
            <a:r>
              <a:rPr lang="en-AU" altLang="en-US" sz="2300">
                <a:solidFill>
                  <a:srgbClr val="262626"/>
                </a:solidFill>
                <a:latin typeface="Calibri" pitchFamily="34" charset="0"/>
                <a:ea typeface="Calibri" pitchFamily="34" charset="0"/>
                <a:cs typeface="Calibri" pitchFamily="34" charset="0"/>
              </a:rPr>
              <a:t>Sử dụng được với số lượng đông, phù hợp với tư vấn nhóm</a:t>
            </a:r>
          </a:p>
          <a:p>
            <a:pPr>
              <a:lnSpc>
                <a:spcPct val="150000"/>
              </a:lnSpc>
              <a:buFont typeface="Arial" charset="0"/>
              <a:buChar char="•"/>
            </a:pPr>
            <a:r>
              <a:rPr lang="en-AU" altLang="en-US" sz="2300">
                <a:solidFill>
                  <a:srgbClr val="262626"/>
                </a:solidFill>
                <a:latin typeface="Calibri" pitchFamily="34" charset="0"/>
                <a:ea typeface="Calibri" pitchFamily="34" charset="0"/>
                <a:cs typeface="Calibri" pitchFamily="34" charset="0"/>
              </a:rPr>
              <a:t>Người được tư vấn thích</a:t>
            </a:r>
          </a:p>
          <a:p>
            <a:pPr>
              <a:lnSpc>
                <a:spcPct val="150000"/>
              </a:lnSpc>
            </a:pPr>
            <a:endParaRPr lang="en-AU" altLang="en-US" sz="2300">
              <a:solidFill>
                <a:srgbClr val="262626"/>
              </a:solidFill>
              <a:latin typeface="Calibri" pitchFamily="34" charset="0"/>
              <a:ea typeface="Calibri" pitchFamily="34" charset="0"/>
              <a:cs typeface="Calibri" pitchFamily="34" charset="0"/>
            </a:endParaRPr>
          </a:p>
        </p:txBody>
      </p:sp>
      <p:sp>
        <p:nvSpPr>
          <p:cNvPr id="20485" name="TextBox 5"/>
          <p:cNvSpPr txBox="1">
            <a:spLocks noChangeArrowheads="1"/>
          </p:cNvSpPr>
          <p:nvPr/>
        </p:nvSpPr>
        <p:spPr bwMode="auto">
          <a:xfrm>
            <a:off x="5562600" y="1879600"/>
            <a:ext cx="3327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pPr>
            <a:r>
              <a:rPr lang="en-AU" altLang="en-US" sz="2300" b="1">
                <a:solidFill>
                  <a:srgbClr val="262626"/>
                </a:solidFill>
                <a:latin typeface="Calibri" pitchFamily="34" charset="0"/>
                <a:ea typeface="Calibri" pitchFamily="34" charset="0"/>
                <a:cs typeface="Calibri" pitchFamily="34" charset="0"/>
              </a:rPr>
              <a:t>Hại</a:t>
            </a:r>
            <a:r>
              <a:rPr lang="en-AU" altLang="en-US" sz="2300">
                <a:solidFill>
                  <a:srgbClr val="262626"/>
                </a:solidFill>
                <a:latin typeface="Calibri" pitchFamily="34" charset="0"/>
                <a:ea typeface="Calibri" pitchFamily="34" charset="0"/>
                <a:cs typeface="Calibri" pitchFamily="34" charset="0"/>
              </a:rPr>
              <a:t>:</a:t>
            </a:r>
          </a:p>
          <a:p>
            <a:pPr>
              <a:lnSpc>
                <a:spcPct val="150000"/>
              </a:lnSpc>
              <a:buFont typeface="Arial" charset="0"/>
              <a:buChar char="•"/>
            </a:pPr>
            <a:r>
              <a:rPr lang="en-AU" altLang="en-US" sz="2300">
                <a:solidFill>
                  <a:srgbClr val="262626"/>
                </a:solidFill>
                <a:latin typeface="Calibri" pitchFamily="34" charset="0"/>
                <a:ea typeface="Calibri" pitchFamily="34" charset="0"/>
                <a:cs typeface="Calibri" pitchFamily="34" charset="0"/>
              </a:rPr>
              <a:t>Bị lạm dụng</a:t>
            </a:r>
          </a:p>
          <a:p>
            <a:pPr>
              <a:lnSpc>
                <a:spcPct val="150000"/>
              </a:lnSpc>
              <a:buFont typeface="Arial" charset="0"/>
              <a:buChar char="•"/>
            </a:pPr>
            <a:r>
              <a:rPr lang="en-AU" altLang="en-US" sz="2300">
                <a:solidFill>
                  <a:srgbClr val="262626"/>
                </a:solidFill>
                <a:latin typeface="Calibri" pitchFamily="34" charset="0"/>
                <a:ea typeface="Calibri" pitchFamily="34" charset="0"/>
                <a:cs typeface="Calibri" pitchFamily="34" charset="0"/>
              </a:rPr>
              <a:t>Sử dụng không đúng phương pháp</a:t>
            </a:r>
          </a:p>
          <a:p>
            <a:pPr>
              <a:lnSpc>
                <a:spcPct val="150000"/>
              </a:lnSpc>
              <a:buFont typeface="Arial" charset="0"/>
              <a:buChar char="•"/>
            </a:pPr>
            <a:r>
              <a:rPr lang="en-AU" altLang="en-US" sz="2300">
                <a:solidFill>
                  <a:srgbClr val="262626"/>
                </a:solidFill>
                <a:latin typeface="Calibri" pitchFamily="34" charset="0"/>
                <a:ea typeface="Calibri" pitchFamily="34" charset="0"/>
                <a:cs typeface="Calibri" pitchFamily="34" charset="0"/>
              </a:rPr>
              <a:t>Người được tư vấn dựa dẫm vào kết quả để làm quyết định</a:t>
            </a:r>
          </a:p>
          <a:p>
            <a:pPr>
              <a:lnSpc>
                <a:spcPct val="150000"/>
              </a:lnSpc>
            </a:pPr>
            <a:endParaRPr lang="en-AU" altLang="en-US" sz="2300">
              <a:solidFill>
                <a:srgbClr val="262626"/>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110890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b="1" dirty="0" err="1">
                <a:solidFill>
                  <a:srgbClr val="FF0000"/>
                </a:solidFill>
                <a:latin typeface="Times New Roman" panose="02020603050405020304" pitchFamily="18" charset="0"/>
                <a:cs typeface="Times New Roman" panose="02020603050405020304" pitchFamily="18" charset="0"/>
              </a:rPr>
              <a:t>Hoạt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động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Làm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trắc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nghiệm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cá</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endParaRPr lang="en-US" alt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Desktop\cho_con_hoc_chu_truoc_lop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715981"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871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p:txBody>
          <a:bodyPr/>
          <a:lstStyle/>
          <a:p>
            <a:endParaRPr lang="en-AU" altLang="en-US"/>
          </a:p>
        </p:txBody>
      </p:sp>
      <p:sp>
        <p:nvSpPr>
          <p:cNvPr id="22531" name="Rectangle 2"/>
          <p:cNvSpPr>
            <a:spLocks noChangeArrowheads="1"/>
          </p:cNvSpPr>
          <p:nvPr/>
        </p:nvSpPr>
        <p:spPr bwMode="auto">
          <a:xfrm>
            <a:off x="174625" y="228600"/>
            <a:ext cx="8686800" cy="640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a:p>
        </p:txBody>
      </p:sp>
      <p:sp>
        <p:nvSpPr>
          <p:cNvPr id="5" name="TextBox 4"/>
          <p:cNvSpPr txBox="1"/>
          <p:nvPr/>
        </p:nvSpPr>
        <p:spPr>
          <a:xfrm>
            <a:off x="533400" y="1219200"/>
            <a:ext cx="8077200" cy="584200"/>
          </a:xfrm>
          <a:prstGeom prst="rect">
            <a:avLst/>
          </a:prstGeom>
          <a:noFill/>
        </p:spPr>
        <p:txBody>
          <a:bodyPr>
            <a:spAutoFit/>
          </a:bodyPr>
          <a:lstStyle/>
          <a:p>
            <a:pPr marL="342900" indent="-342900">
              <a:buFontTx/>
              <a:buAutoNum type="arabicPeriod"/>
              <a:defRPr/>
            </a:pPr>
            <a:endParaRPr lang="en-AU" sz="1600" dirty="0">
              <a:latin typeface="Segoe UI" pitchFamily="34" charset="0"/>
              <a:cs typeface="Segoe UI" pitchFamily="34" charset="0"/>
            </a:endParaRPr>
          </a:p>
          <a:p>
            <a:pPr>
              <a:defRPr/>
            </a:pPr>
            <a:r>
              <a:rPr lang="vi-VN" sz="1600" dirty="0">
                <a:latin typeface="Arial" panose="020B0604020202020204" pitchFamily="34" charset="0"/>
              </a:rPr>
              <a:t> </a:t>
            </a:r>
            <a:endParaRPr lang="en-US" sz="1600" dirty="0">
              <a:latin typeface="Arial" panose="020B0604020202020204" pitchFamily="34" charset="0"/>
            </a:endParaRPr>
          </a:p>
        </p:txBody>
      </p:sp>
      <p:sp>
        <p:nvSpPr>
          <p:cNvPr id="22533" name="AutoShape 4"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22534" name="AutoShape 6"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22535" name="AutoShape 8"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22536" name="AutoShape 10"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22537" name="AutoShape 12"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11" name="TextBox 7"/>
          <p:cNvSpPr txBox="1">
            <a:spLocks noChangeArrowheads="1"/>
          </p:cNvSpPr>
          <p:nvPr/>
        </p:nvSpPr>
        <p:spPr bwMode="auto">
          <a:xfrm>
            <a:off x="1633538" y="149225"/>
            <a:ext cx="67818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2500">
              <a:solidFill>
                <a:srgbClr val="000000"/>
              </a:solidFill>
              <a:latin typeface="Calibri" pitchFamily="34" charset="0"/>
              <a:ea typeface="Calibri" pitchFamily="34" charset="0"/>
              <a:cs typeface="Calibri" pitchFamily="34" charset="0"/>
            </a:endParaRPr>
          </a:p>
          <a:p>
            <a:r>
              <a:rPr lang="vi-VN" altLang="en-US" sz="2500" b="1">
                <a:solidFill>
                  <a:srgbClr val="000000"/>
                </a:solidFill>
                <a:latin typeface="Calibri" pitchFamily="34" charset="0"/>
                <a:ea typeface="Calibri" pitchFamily="34" charset="0"/>
                <a:cs typeface="Calibri" pitchFamily="34" charset="0"/>
              </a:rPr>
              <a:t>Làm bài test Holland</a:t>
            </a:r>
          </a:p>
          <a:p>
            <a:endParaRPr lang="vi-VN" altLang="en-US" sz="2500">
              <a:solidFill>
                <a:srgbClr val="000000"/>
              </a:solidFill>
              <a:latin typeface="Calibri" pitchFamily="34" charset="0"/>
              <a:ea typeface="Calibri" pitchFamily="34" charset="0"/>
              <a:cs typeface="Calibri" pitchFamily="34" charset="0"/>
            </a:endParaRPr>
          </a:p>
          <a:p>
            <a:pPr>
              <a:buFont typeface="Arial" charset="0"/>
              <a:buChar char="•"/>
            </a:pPr>
            <a:r>
              <a:rPr lang="en-AU" altLang="en-US" sz="2500">
                <a:solidFill>
                  <a:srgbClr val="000000"/>
                </a:solidFill>
                <a:latin typeface="Calibri" pitchFamily="34" charset="0"/>
                <a:ea typeface="Calibri" pitchFamily="34" charset="0"/>
                <a:cs typeface="Calibri" pitchFamily="34" charset="0"/>
              </a:rPr>
              <a:t>Đánh dấu X vào ô vuông trước mỗi câu mà bạn thấy phù hợp với mình.  Đừng suy nghĩ quá nhiều khi lựa chọn câu trả lời</a:t>
            </a:r>
            <a:endParaRPr lang="vi-VN" altLang="en-US" sz="2500">
              <a:solidFill>
                <a:srgbClr val="000000"/>
              </a:solidFill>
              <a:latin typeface="Calibri" pitchFamily="34" charset="0"/>
              <a:ea typeface="Calibri" pitchFamily="34" charset="0"/>
              <a:cs typeface="Calibri" pitchFamily="34" charset="0"/>
            </a:endParaRPr>
          </a:p>
          <a:p>
            <a:pPr>
              <a:buFont typeface="Arial" charset="0"/>
              <a:buChar char="•"/>
            </a:pPr>
            <a:endParaRPr lang="en-AU" altLang="en-US" sz="2500">
              <a:solidFill>
                <a:srgbClr val="000000"/>
              </a:solidFill>
              <a:latin typeface="Calibri" pitchFamily="34" charset="0"/>
              <a:ea typeface="Calibri" pitchFamily="34" charset="0"/>
              <a:cs typeface="Calibri" pitchFamily="34" charset="0"/>
            </a:endParaRPr>
          </a:p>
          <a:p>
            <a:pPr>
              <a:buFont typeface="Arial" charset="0"/>
              <a:buChar char="•"/>
            </a:pPr>
            <a:r>
              <a:rPr lang="en-AU" altLang="en-US" sz="2500">
                <a:solidFill>
                  <a:srgbClr val="000000"/>
                </a:solidFill>
                <a:latin typeface="Calibri" pitchFamily="34" charset="0"/>
                <a:ea typeface="Calibri" pitchFamily="34" charset="0"/>
                <a:cs typeface="Calibri" pitchFamily="34" charset="0"/>
              </a:rPr>
              <a:t>Thời gian hoàn thành: 15 phút</a:t>
            </a:r>
            <a:endParaRPr lang="vi-VN" altLang="en-US" sz="2500">
              <a:solidFill>
                <a:srgbClr val="000000"/>
              </a:solidFill>
              <a:latin typeface="Calibri" pitchFamily="34" charset="0"/>
              <a:ea typeface="Calibri" pitchFamily="34" charset="0"/>
              <a:cs typeface="Calibri" pitchFamily="34" charset="0"/>
            </a:endParaRPr>
          </a:p>
          <a:p>
            <a:pPr>
              <a:buFont typeface="Arial" charset="0"/>
              <a:buChar char="•"/>
            </a:pPr>
            <a:endParaRPr lang="en-AU" altLang="en-US" sz="2500">
              <a:solidFill>
                <a:srgbClr val="000000"/>
              </a:solidFill>
              <a:latin typeface="Calibri" pitchFamily="34" charset="0"/>
              <a:ea typeface="Calibri" pitchFamily="34" charset="0"/>
              <a:cs typeface="Calibri" pitchFamily="34" charset="0"/>
            </a:endParaRPr>
          </a:p>
          <a:p>
            <a:pPr>
              <a:buFont typeface="Arial" charset="0"/>
              <a:buChar char="•"/>
            </a:pPr>
            <a:r>
              <a:rPr lang="en-AU" altLang="en-US" sz="2500">
                <a:solidFill>
                  <a:srgbClr val="000000"/>
                </a:solidFill>
                <a:latin typeface="Calibri" pitchFamily="34" charset="0"/>
                <a:ea typeface="Calibri" pitchFamily="34" charset="0"/>
                <a:cs typeface="Calibri" pitchFamily="34" charset="0"/>
              </a:rPr>
              <a:t>Mỗi ô được đánh dấu sẽ tính là 1 điểm, không phải điểm cao là làm giỏi mà phải lựa chọn theo đúng suy nghĩ bản thân</a:t>
            </a:r>
            <a:endParaRPr lang="vi-VN" altLang="en-US" sz="2500">
              <a:solidFill>
                <a:srgbClr val="000000"/>
              </a:solidFill>
              <a:latin typeface="Calibri" pitchFamily="34" charset="0"/>
              <a:ea typeface="Calibri" pitchFamily="34" charset="0"/>
              <a:cs typeface="Calibri" pitchFamily="34" charset="0"/>
            </a:endParaRPr>
          </a:p>
          <a:p>
            <a:pPr>
              <a:buFont typeface="Arial" charset="0"/>
              <a:buChar char="•"/>
            </a:pPr>
            <a:endParaRPr lang="en-AU" altLang="en-US" sz="2500">
              <a:solidFill>
                <a:srgbClr val="000000"/>
              </a:solidFill>
              <a:latin typeface="Calibri" pitchFamily="34" charset="0"/>
              <a:ea typeface="Calibri" pitchFamily="34" charset="0"/>
              <a:cs typeface="Calibri" pitchFamily="34" charset="0"/>
            </a:endParaRPr>
          </a:p>
          <a:p>
            <a:pPr>
              <a:buFont typeface="Arial" charset="0"/>
              <a:buChar char="•"/>
            </a:pPr>
            <a:r>
              <a:rPr lang="en-AU" altLang="en-US" sz="2500">
                <a:solidFill>
                  <a:srgbClr val="000000"/>
                </a:solidFill>
                <a:latin typeface="Calibri" pitchFamily="34" charset="0"/>
                <a:ea typeface="Calibri" pitchFamily="34" charset="0"/>
                <a:cs typeface="Calibri" pitchFamily="34" charset="0"/>
              </a:rPr>
              <a:t>Tính tổng lựa chon theo từng nhóm và điền vào ô “Tổng lựa chọn” </a:t>
            </a:r>
          </a:p>
          <a:p>
            <a:pPr>
              <a:buFont typeface="Arial" charset="0"/>
              <a:buChar char="•"/>
            </a:pPr>
            <a:endParaRPr lang="en-AU" altLang="en-US" sz="2500">
              <a:solidFill>
                <a:srgbClr val="000000"/>
              </a:solidFill>
              <a:latin typeface="Calibri" pitchFamily="34" charset="0"/>
              <a:ea typeface="Calibri" pitchFamily="34" charset="0"/>
              <a:cs typeface="Calibri" pitchFamily="34" charset="0"/>
            </a:endParaRPr>
          </a:p>
          <a:p>
            <a:pPr>
              <a:buFont typeface="Arial" charset="0"/>
              <a:buChar char="•"/>
            </a:pPr>
            <a:r>
              <a:rPr lang="en-AU" altLang="en-US" sz="2500">
                <a:solidFill>
                  <a:srgbClr val="000000"/>
                </a:solidFill>
                <a:latin typeface="Calibri" pitchFamily="34" charset="0"/>
                <a:ea typeface="Calibri" pitchFamily="34" charset="0"/>
                <a:cs typeface="Calibri" pitchFamily="34" charset="0"/>
              </a:rPr>
              <a:t>Ghi ra 3 mã của 3 nhóm có điểm cao nhất</a:t>
            </a:r>
          </a:p>
          <a:p>
            <a:endParaRPr lang="en-US" altLang="en-US" sz="2500" b="1">
              <a:solidFill>
                <a:srgbClr val="000000"/>
              </a:solidFill>
              <a:latin typeface="Calibri" pitchFamily="34" charset="0"/>
              <a:ea typeface="Calibri" pitchFamily="34" charset="0"/>
              <a:cs typeface="Calibri" pitchFamily="34" charset="0"/>
            </a:endParaRPr>
          </a:p>
          <a:p>
            <a:endParaRPr lang="en-US" altLang="en-US" sz="2500">
              <a:solidFill>
                <a:srgbClr val="000000"/>
              </a:solidFill>
              <a:latin typeface="Calibri" pitchFamily="34" charset="0"/>
              <a:ea typeface="Calibri" pitchFamily="34" charset="0"/>
              <a:cs typeface="Calibri" pitchFamily="34" charset="0"/>
            </a:endParaRPr>
          </a:p>
          <a:p>
            <a:endParaRPr lang="en-US" altLang="en-US" sz="2500">
              <a:solidFill>
                <a:srgbClr val="000000"/>
              </a:solidFill>
              <a:latin typeface="Calibri" pitchFamily="34" charset="0"/>
              <a:ea typeface="Calibri" pitchFamily="34" charset="0"/>
              <a:cs typeface="Calibri" pitchFamily="34" charset="0"/>
            </a:endParaRPr>
          </a:p>
        </p:txBody>
      </p:sp>
      <p:pic>
        <p:nvPicPr>
          <p:cNvPr id="2253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603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arn(inVertical)">
                                      <p:cBhvr>
                                        <p:cTn id="12" dur="500"/>
                                        <p:tgtEl>
                                          <p:spTgt spid="1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barn(inVertical)">
                                      <p:cBhvr>
                                        <p:cTn id="17" dur="500"/>
                                        <p:tgtEl>
                                          <p:spTgt spid="11">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barn(inVertical)">
                                      <p:cBhvr>
                                        <p:cTn id="22" dur="500"/>
                                        <p:tgtEl>
                                          <p:spTgt spid="11">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animEffect transition="in" filter="barn(inVertical)">
                                      <p:cBhvr>
                                        <p:cTn id="27" dur="500"/>
                                        <p:tgtEl>
                                          <p:spTgt spid="11">
                                            <p:txEl>
                                              <p:pRg st="9" end="9"/>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1" end="11"/>
                                            </p:txEl>
                                          </p:spTgt>
                                        </p:tgtEl>
                                        <p:attrNameLst>
                                          <p:attrName>style.visibility</p:attrName>
                                        </p:attrNameLst>
                                      </p:cBhvr>
                                      <p:to>
                                        <p:strVal val="visible"/>
                                      </p:to>
                                    </p:set>
                                    <p:animEffect transition="in" filter="barn(inVertical)">
                                      <p:cBhvr>
                                        <p:cTn id="32"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8600" y="228600"/>
            <a:ext cx="8686800" cy="640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a:p>
        </p:txBody>
      </p:sp>
      <p:sp>
        <p:nvSpPr>
          <p:cNvPr id="4" name="Title 1"/>
          <p:cNvSpPr>
            <a:spLocks noGrp="1"/>
          </p:cNvSpPr>
          <p:nvPr>
            <p:ph type="title"/>
          </p:nvPr>
        </p:nvSpPr>
        <p:spPr>
          <a:xfrm>
            <a:off x="1524000" y="688975"/>
            <a:ext cx="6324600" cy="792163"/>
          </a:xfrm>
        </p:spPr>
        <p:txBody>
          <a:bodyPr/>
          <a:lstStyle/>
          <a:p>
            <a:r>
              <a:rPr lang="en-AU" altLang="en-US" sz="4000" b="1" dirty="0" err="1">
                <a:solidFill>
                  <a:srgbClr val="660066"/>
                </a:solidFill>
                <a:latin typeface="Calibri" pitchFamily="34" charset="0"/>
                <a:ea typeface="Calibri" pitchFamily="34" charset="0"/>
                <a:cs typeface="Calibri" pitchFamily="34" charset="0"/>
              </a:rPr>
              <a:t>Lý</a:t>
            </a:r>
            <a:r>
              <a:rPr lang="en-AU" altLang="en-US" sz="4000" b="1" dirty="0">
                <a:solidFill>
                  <a:srgbClr val="660066"/>
                </a:solidFill>
                <a:latin typeface="Calibri" pitchFamily="34" charset="0"/>
                <a:ea typeface="Calibri" pitchFamily="34" charset="0"/>
                <a:cs typeface="Calibri" pitchFamily="34" charset="0"/>
              </a:rPr>
              <a:t> </a:t>
            </a:r>
            <a:r>
              <a:rPr lang="en-AU" altLang="en-US" sz="4000" b="1" dirty="0" err="1">
                <a:solidFill>
                  <a:srgbClr val="660066"/>
                </a:solidFill>
                <a:latin typeface="Calibri" pitchFamily="34" charset="0"/>
                <a:ea typeface="Calibri" pitchFamily="34" charset="0"/>
                <a:cs typeface="Calibri" pitchFamily="34" charset="0"/>
              </a:rPr>
              <a:t>thuyết</a:t>
            </a:r>
            <a:r>
              <a:rPr lang="en-AU" altLang="en-US" sz="4000" b="1" dirty="0">
                <a:solidFill>
                  <a:srgbClr val="660066"/>
                </a:solidFill>
                <a:latin typeface="Calibri" pitchFamily="34" charset="0"/>
                <a:ea typeface="Calibri" pitchFamily="34" charset="0"/>
                <a:cs typeface="Calibri" pitchFamily="34" charset="0"/>
              </a:rPr>
              <a:t> </a:t>
            </a:r>
            <a:r>
              <a:rPr lang="en-AU" altLang="en-US" sz="4000" b="1" dirty="0" err="1">
                <a:solidFill>
                  <a:srgbClr val="660066"/>
                </a:solidFill>
                <a:latin typeface="Calibri" pitchFamily="34" charset="0"/>
                <a:ea typeface="Calibri" pitchFamily="34" charset="0"/>
                <a:cs typeface="Calibri" pitchFamily="34" charset="0"/>
              </a:rPr>
              <a:t>Mật</a:t>
            </a:r>
            <a:r>
              <a:rPr lang="en-AU" altLang="en-US" sz="4000" b="1" dirty="0">
                <a:solidFill>
                  <a:srgbClr val="660066"/>
                </a:solidFill>
                <a:latin typeface="Calibri" pitchFamily="34" charset="0"/>
                <a:ea typeface="Calibri" pitchFamily="34" charset="0"/>
                <a:cs typeface="Calibri" pitchFamily="34" charset="0"/>
              </a:rPr>
              <a:t> </a:t>
            </a:r>
            <a:r>
              <a:rPr lang="en-AU" altLang="en-US" sz="4000" b="1" dirty="0" err="1">
                <a:solidFill>
                  <a:srgbClr val="660066"/>
                </a:solidFill>
                <a:latin typeface="Calibri" pitchFamily="34" charset="0"/>
                <a:ea typeface="Calibri" pitchFamily="34" charset="0"/>
                <a:cs typeface="Calibri" pitchFamily="34" charset="0"/>
              </a:rPr>
              <a:t>Mã</a:t>
            </a:r>
            <a:r>
              <a:rPr lang="en-AU" altLang="en-US" sz="4000" b="1" dirty="0">
                <a:solidFill>
                  <a:srgbClr val="660066"/>
                </a:solidFill>
                <a:latin typeface="Calibri" pitchFamily="34" charset="0"/>
                <a:ea typeface="Calibri" pitchFamily="34" charset="0"/>
                <a:cs typeface="Calibri" pitchFamily="34" charset="0"/>
              </a:rPr>
              <a:t> Holland</a:t>
            </a:r>
          </a:p>
        </p:txBody>
      </p:sp>
      <p:sp>
        <p:nvSpPr>
          <p:cNvPr id="5" name="Content Placeholder 2"/>
          <p:cNvSpPr>
            <a:spLocks noGrp="1"/>
          </p:cNvSpPr>
          <p:nvPr>
            <p:ph idx="1"/>
          </p:nvPr>
        </p:nvSpPr>
        <p:spPr>
          <a:xfrm>
            <a:off x="1501775" y="2008188"/>
            <a:ext cx="6249988" cy="3841750"/>
          </a:xfrm>
        </p:spPr>
        <p:txBody>
          <a:bodyPr/>
          <a:lstStyle/>
          <a:p>
            <a:pPr marL="44450" indent="0">
              <a:buFont typeface="Wingdings" pitchFamily="2" charset="2"/>
              <a:buNone/>
            </a:pPr>
            <a:r>
              <a:rPr lang="en-AU" altLang="en-US" sz="2500">
                <a:latin typeface="Calibri" pitchFamily="34" charset="0"/>
                <a:ea typeface="Calibri" pitchFamily="34" charset="0"/>
                <a:cs typeface="Calibri" pitchFamily="34" charset="0"/>
              </a:rPr>
              <a:t>1. </a:t>
            </a:r>
            <a:r>
              <a:rPr lang="vi-VN" altLang="en-US" sz="2500">
                <a:latin typeface="Calibri" pitchFamily="34" charset="0"/>
                <a:ea typeface="Calibri" pitchFamily="34" charset="0"/>
                <a:cs typeface="Calibri" pitchFamily="34" charset="0"/>
              </a:rPr>
              <a:t>Nếu 1 người chọn được công việc phù hợp với tính cách của họ, thì họ sẽ dễ dàng phát triển và thành công trong nghề nghiệp</a:t>
            </a:r>
            <a:endParaRPr lang="en-AU" altLang="en-US" sz="2500">
              <a:latin typeface="Calibri" pitchFamily="34" charset="0"/>
              <a:ea typeface="Calibri" pitchFamily="34" charset="0"/>
              <a:cs typeface="Calibri" pitchFamily="34" charset="0"/>
            </a:endParaRPr>
          </a:p>
          <a:p>
            <a:pPr marL="44450" indent="0">
              <a:buFont typeface="Wingdings" pitchFamily="2" charset="2"/>
              <a:buNone/>
            </a:pPr>
            <a:endParaRPr lang="en-AU" altLang="en-US" sz="2500">
              <a:latin typeface="Calibri" pitchFamily="34" charset="0"/>
              <a:ea typeface="Calibri" pitchFamily="34" charset="0"/>
              <a:cs typeface="Calibri" pitchFamily="34" charset="0"/>
            </a:endParaRPr>
          </a:p>
          <a:p>
            <a:pPr marL="44450" indent="0">
              <a:buFont typeface="Wingdings" pitchFamily="2" charset="2"/>
              <a:buNone/>
            </a:pPr>
            <a:r>
              <a:rPr lang="en-AU" altLang="en-US" sz="2500">
                <a:latin typeface="Calibri" pitchFamily="34" charset="0"/>
                <a:ea typeface="Calibri" pitchFamily="34" charset="0"/>
                <a:cs typeface="Calibri" pitchFamily="34" charset="0"/>
              </a:rPr>
              <a:t>2. </a:t>
            </a:r>
            <a:r>
              <a:rPr lang="vi-VN" altLang="en-US" sz="2500">
                <a:latin typeface="Calibri" pitchFamily="34" charset="0"/>
                <a:ea typeface="Calibri" pitchFamily="34" charset="0"/>
                <a:cs typeface="Calibri" pitchFamily="34" charset="0"/>
              </a:rPr>
              <a:t>Hầu như ai cũng có thể được xếp vào một trong sáu kiểu tính cách</a:t>
            </a:r>
            <a:endParaRPr lang="en-AU" altLang="en-US" sz="2500">
              <a:latin typeface="Calibri" pitchFamily="34" charset="0"/>
              <a:ea typeface="Calibri" pitchFamily="34" charset="0"/>
              <a:cs typeface="Calibri" pitchFamily="34" charset="0"/>
            </a:endParaRPr>
          </a:p>
          <a:p>
            <a:pPr marL="44450" indent="0"/>
            <a:endParaRPr lang="en-AU" altLang="en-US" sz="2500">
              <a:latin typeface="Calibri" pitchFamily="34" charset="0"/>
              <a:ea typeface="Calibri" pitchFamily="34" charset="0"/>
              <a:cs typeface="Calibri" pitchFamily="34" charset="0"/>
            </a:endParaRPr>
          </a:p>
          <a:p>
            <a:pPr marL="44450" indent="0">
              <a:buFont typeface="Wingdings" pitchFamily="2" charset="2"/>
              <a:buNone/>
            </a:pPr>
            <a:r>
              <a:rPr lang="en-AU" altLang="en-US" sz="2500">
                <a:latin typeface="Calibri" pitchFamily="34" charset="0"/>
                <a:ea typeface="Calibri" pitchFamily="34" charset="0"/>
                <a:cs typeface="Calibri" pitchFamily="34" charset="0"/>
              </a:rPr>
              <a:t>3. Có 6 loại môi trường tương ứng với 6 kiểu người nói trên</a:t>
            </a:r>
            <a:endParaRPr lang="vi-VN" altLang="en-US" sz="2500">
              <a:latin typeface="Calibri" pitchFamily="34" charset="0"/>
              <a:ea typeface="Calibri" pitchFamily="34" charset="0"/>
              <a:cs typeface="Calibri" pitchFamily="34" charset="0"/>
            </a:endParaRPr>
          </a:p>
          <a:p>
            <a:pPr marL="44450" indent="0">
              <a:buFont typeface="Wingdings" pitchFamily="2" charset="2"/>
              <a:buNone/>
            </a:pPr>
            <a:endParaRPr lang="en-AU" altLang="en-US" sz="2500">
              <a:latin typeface="Calibri" pitchFamily="34" charset="0"/>
              <a:ea typeface="Calibri" pitchFamily="34" charset="0"/>
              <a:cs typeface="Calibri" pitchFamily="34" charset="0"/>
            </a:endParaRPr>
          </a:p>
        </p:txBody>
      </p:sp>
      <p:pic>
        <p:nvPicPr>
          <p:cNvPr id="2355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53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858963" y="152400"/>
            <a:ext cx="6269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ltLang="en-US" sz="4000" b="1">
                <a:solidFill>
                  <a:srgbClr val="660066"/>
                </a:solidFill>
                <a:latin typeface="Calibri" pitchFamily="34" charset="0"/>
                <a:ea typeface="Calibri" pitchFamily="34" charset="0"/>
                <a:cs typeface="Calibri" pitchFamily="34" charset="0"/>
              </a:rPr>
              <a:t>Trắc nghiệm</a:t>
            </a:r>
            <a:r>
              <a:rPr lang="vi-VN" altLang="en-US" sz="4000" b="1">
                <a:solidFill>
                  <a:srgbClr val="660066"/>
                </a:solidFill>
                <a:latin typeface="Calibri" pitchFamily="34" charset="0"/>
                <a:ea typeface="Calibri" pitchFamily="34" charset="0"/>
                <a:cs typeface="Calibri" pitchFamily="34" charset="0"/>
              </a:rPr>
              <a:t> </a:t>
            </a:r>
            <a:r>
              <a:rPr lang="en-AU" altLang="en-US" sz="4000" b="1">
                <a:solidFill>
                  <a:srgbClr val="660066"/>
                </a:solidFill>
                <a:latin typeface="Calibri" pitchFamily="34" charset="0"/>
                <a:ea typeface="Calibri" pitchFamily="34" charset="0"/>
                <a:cs typeface="Calibri" pitchFamily="34" charset="0"/>
              </a:rPr>
              <a:t>Mật mã Holland</a:t>
            </a:r>
            <a:endParaRPr lang="vi-VN" altLang="en-US" sz="4000" b="1">
              <a:solidFill>
                <a:srgbClr val="660066"/>
              </a:solidFill>
              <a:latin typeface="Calibri" pitchFamily="34" charset="0"/>
              <a:ea typeface="Calibri" pitchFamily="34" charset="0"/>
              <a:cs typeface="Calibri" pitchFamily="34" charset="0"/>
            </a:endParaRPr>
          </a:p>
        </p:txBody>
      </p:sp>
      <p:grpSp>
        <p:nvGrpSpPr>
          <p:cNvPr id="4" name="Group 11302"/>
          <p:cNvGrpSpPr>
            <a:grpSpLocks/>
          </p:cNvGrpSpPr>
          <p:nvPr/>
        </p:nvGrpSpPr>
        <p:grpSpPr bwMode="auto">
          <a:xfrm>
            <a:off x="762000" y="706438"/>
            <a:ext cx="7812088" cy="6075362"/>
            <a:chOff x="634424" y="630336"/>
            <a:chExt cx="8104856" cy="6205722"/>
          </a:xfrm>
        </p:grpSpPr>
        <p:grpSp>
          <p:nvGrpSpPr>
            <p:cNvPr id="5" name="Group 11294"/>
            <p:cNvGrpSpPr>
              <a:grpSpLocks/>
            </p:cNvGrpSpPr>
            <p:nvPr/>
          </p:nvGrpSpPr>
          <p:grpSpPr bwMode="auto">
            <a:xfrm>
              <a:off x="1295401" y="630336"/>
              <a:ext cx="6859103" cy="6205722"/>
              <a:chOff x="1295401" y="630336"/>
              <a:chExt cx="6859103" cy="6205722"/>
            </a:xfrm>
          </p:grpSpPr>
          <p:grpSp>
            <p:nvGrpSpPr>
              <p:cNvPr id="12" name="Group 11290"/>
              <p:cNvGrpSpPr>
                <a:grpSpLocks/>
              </p:cNvGrpSpPr>
              <p:nvPr/>
            </p:nvGrpSpPr>
            <p:grpSpPr bwMode="auto">
              <a:xfrm>
                <a:off x="1295401" y="630336"/>
                <a:ext cx="6859103" cy="6205722"/>
                <a:chOff x="1295401" y="630336"/>
                <a:chExt cx="6859103" cy="6205722"/>
              </a:xfrm>
            </p:grpSpPr>
            <p:sp>
              <p:nvSpPr>
                <p:cNvPr id="16" name="Hexagon 15"/>
                <p:cNvSpPr/>
                <p:nvPr/>
              </p:nvSpPr>
              <p:spPr bwMode="auto">
                <a:xfrm rot="16200000">
                  <a:off x="1668086" y="349548"/>
                  <a:ext cx="6113293" cy="6859728"/>
                </a:xfrm>
                <a:prstGeom prst="hexagon">
                  <a:avLst>
                    <a:gd name="adj" fmla="val 24857"/>
                    <a:gd name="vf" fmla="val 115470"/>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lstStyle/>
                <a:p>
                  <a:pPr algn="ctr" eaLnBrk="1" hangingPunct="1">
                    <a:defRPr/>
                  </a:pPr>
                  <a:endParaRPr lang="en-US">
                    <a:solidFill>
                      <a:schemeClr val="tx1"/>
                    </a:solidFill>
                  </a:endParaRPr>
                </a:p>
              </p:txBody>
            </p:sp>
            <p:cxnSp>
              <p:nvCxnSpPr>
                <p:cNvPr id="17" name="Straight Connector 16"/>
                <p:cNvCxnSpPr>
                  <a:stCxn id="16" idx="2"/>
                  <a:endCxn id="16" idx="2"/>
                </p:cNvCxnSpPr>
                <p:nvPr/>
              </p:nvCxnSpPr>
              <p:spPr bwMode="auto">
                <a:xfrm>
                  <a:off x="4725556" y="722765"/>
                  <a:ext cx="0" cy="6113293"/>
                </a:xfrm>
                <a:prstGeom prst="line">
                  <a:avLst/>
                </a:prstGeom>
                <a:ln>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18" name="Straight Connector 17"/>
                <p:cNvCxnSpPr>
                  <a:stCxn id="16" idx="1"/>
                  <a:endCxn id="16" idx="2"/>
                </p:cNvCxnSpPr>
                <p:nvPr/>
              </p:nvCxnSpPr>
              <p:spPr bwMode="auto">
                <a:xfrm>
                  <a:off x="1294869" y="2242170"/>
                  <a:ext cx="6859728" cy="3074484"/>
                </a:xfrm>
                <a:prstGeom prst="line">
                  <a:avLst/>
                </a:prstGeom>
                <a:ln>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19" name="Straight Connector 18"/>
                <p:cNvCxnSpPr>
                  <a:stCxn id="16" idx="2"/>
                  <a:endCxn id="16" idx="1"/>
                </p:cNvCxnSpPr>
                <p:nvPr/>
              </p:nvCxnSpPr>
              <p:spPr bwMode="auto">
                <a:xfrm flipH="1">
                  <a:off x="1294869" y="2242170"/>
                  <a:ext cx="6859728" cy="3074484"/>
                </a:xfrm>
                <a:prstGeom prst="line">
                  <a:avLst/>
                </a:prstGeom>
                <a:ln>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sp>
              <p:nvSpPr>
                <p:cNvPr id="20" name="TextBox 11277"/>
                <p:cNvSpPr txBox="1"/>
                <p:nvPr/>
              </p:nvSpPr>
              <p:spPr>
                <a:xfrm>
                  <a:off x="1446392" y="630336"/>
                  <a:ext cx="3636562" cy="2725847"/>
                </a:xfrm>
                <a:prstGeom prst="round2DiagRect">
                  <a:avLst>
                    <a:gd name="adj1" fmla="val 50000"/>
                    <a:gd name="adj2" fmla="val 998"/>
                  </a:avLst>
                </a:prstGeom>
                <a:noFill/>
              </p:spPr>
              <p:txBody>
                <a:bodyPr lIns="0" tIns="0" rIns="0" bIns="0">
                  <a:spAutoFit/>
                </a:bodyPr>
                <a:lstStyle/>
                <a:p>
                  <a:pPr algn="r">
                    <a:defRPr/>
                  </a:pPr>
                  <a:r>
                    <a:rPr lang="en-US" sz="1400" b="1">
                      <a:latin typeface="Tahoma" pitchFamily="34" charset="0"/>
                      <a:cs typeface="Tahoma" pitchFamily="34" charset="0"/>
                    </a:rPr>
                    <a:t>Thích </a:t>
                  </a:r>
                </a:p>
                <a:p>
                  <a:pPr algn="r">
                    <a:defRPr/>
                  </a:pPr>
                  <a:r>
                    <a:rPr lang="en-US" sz="1400" b="1">
                      <a:latin typeface="Tahoma" pitchFamily="34" charset="0"/>
                      <a:cs typeface="Tahoma" pitchFamily="34" charset="0"/>
                    </a:rPr>
                    <a:t>làm việc </a:t>
                  </a:r>
                </a:p>
                <a:p>
                  <a:pPr algn="r">
                    <a:defRPr/>
                  </a:pPr>
                  <a:r>
                    <a:rPr lang="en-US" sz="1400" b="1">
                      <a:latin typeface="Tahoma" pitchFamily="34" charset="0"/>
                      <a:cs typeface="Tahoma" pitchFamily="34" charset="0"/>
                    </a:rPr>
                    <a:t>với dữ liệu, con </a:t>
                  </a:r>
                </a:p>
                <a:p>
                  <a:pPr algn="r">
                    <a:defRPr/>
                  </a:pPr>
                  <a:r>
                    <a:rPr lang="en-US" sz="1400" b="1">
                      <a:latin typeface="Tahoma" pitchFamily="34" charset="0"/>
                      <a:cs typeface="Tahoma" pitchFamily="34" charset="0"/>
                    </a:rPr>
                    <a:t>số, có khả năng làm </a:t>
                  </a:r>
                </a:p>
                <a:p>
                  <a:pPr algn="r">
                    <a:defRPr/>
                  </a:pPr>
                  <a:r>
                    <a:rPr lang="en-US" sz="1400" b="1">
                      <a:latin typeface="Tahoma" pitchFamily="34" charset="0"/>
                      <a:cs typeface="Tahoma" pitchFamily="34" charset="0"/>
                    </a:rPr>
                    <a:t>việc văn phòng, thống kê; </a:t>
                  </a:r>
                </a:p>
                <a:p>
                  <a:pPr algn="r">
                    <a:defRPr/>
                  </a:pPr>
                  <a:r>
                    <a:rPr lang="en-US" sz="1400" b="1">
                      <a:latin typeface="Tahoma" pitchFamily="34" charset="0"/>
                      <a:cs typeface="Tahoma" pitchFamily="34" charset="0"/>
                    </a:rPr>
                    <a:t>thực hiện các công việc đòi hỏi chi tiết, tỉ mỉ, cẩn thận hoặc làm theo hướng dẫn của </a:t>
                  </a:r>
                </a:p>
                <a:p>
                  <a:pPr algn="r">
                    <a:defRPr/>
                  </a:pPr>
                  <a:r>
                    <a:rPr lang="en-US" sz="1400" b="1">
                      <a:latin typeface="Tahoma" pitchFamily="34" charset="0"/>
                      <a:cs typeface="Tahoma" pitchFamily="34" charset="0"/>
                    </a:rPr>
                    <a:t>người khác</a:t>
                  </a:r>
                </a:p>
              </p:txBody>
            </p:sp>
            <p:sp>
              <p:nvSpPr>
                <p:cNvPr id="21" name="TextBox 11282"/>
                <p:cNvSpPr txBox="1">
                  <a:spLocks noChangeArrowheads="1"/>
                </p:cNvSpPr>
                <p:nvPr/>
              </p:nvSpPr>
              <p:spPr bwMode="auto">
                <a:xfrm>
                  <a:off x="4787901" y="988823"/>
                  <a:ext cx="2888421"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b="1">
                      <a:latin typeface="Tahoma" pitchFamily="34" charset="0"/>
                      <a:cs typeface="Tahoma" pitchFamily="34" charset="0"/>
                    </a:rPr>
                    <a:t>Thích</a:t>
                  </a:r>
                </a:p>
                <a:p>
                  <a:r>
                    <a:rPr lang="en-US" altLang="en-US" sz="1400" b="1">
                      <a:latin typeface="Tahoma" pitchFamily="34" charset="0"/>
                      <a:cs typeface="Tahoma" pitchFamily="34" charset="0"/>
                    </a:rPr>
                    <a:t> làm với </a:t>
                  </a:r>
                </a:p>
                <a:p>
                  <a:r>
                    <a:rPr lang="en-US" altLang="en-US" sz="1400" b="1">
                      <a:latin typeface="Tahoma" pitchFamily="34" charset="0"/>
                      <a:cs typeface="Tahoma" pitchFamily="34" charset="0"/>
                    </a:rPr>
                    <a:t>những vật </a:t>
                  </a:r>
                </a:p>
                <a:p>
                  <a:r>
                    <a:rPr lang="en-US" altLang="en-US" sz="1400" b="1">
                      <a:latin typeface="Tahoma" pitchFamily="34" charset="0"/>
                      <a:cs typeface="Tahoma" pitchFamily="34" charset="0"/>
                    </a:rPr>
                    <a:t>cụ thể, máy móc, </a:t>
                  </a:r>
                </a:p>
                <a:p>
                  <a:r>
                    <a:rPr lang="en-US" altLang="en-US" sz="1400" b="1">
                      <a:latin typeface="Tahoma" pitchFamily="34" charset="0"/>
                      <a:cs typeface="Tahoma" pitchFamily="34" charset="0"/>
                    </a:rPr>
                    <a:t>dụng cụ, cây cối, con vật, </a:t>
                  </a:r>
                </a:p>
                <a:p>
                  <a:r>
                    <a:rPr lang="en-US" altLang="en-US" sz="1400" b="1">
                      <a:latin typeface="Tahoma" pitchFamily="34" charset="0"/>
                      <a:cs typeface="Tahoma" pitchFamily="34" charset="0"/>
                    </a:rPr>
                    <a:t>hoặc các hoạt động </a:t>
                  </a:r>
                </a:p>
                <a:p>
                  <a:r>
                    <a:rPr lang="en-US" altLang="en-US" sz="1400" b="1">
                      <a:latin typeface="Tahoma" pitchFamily="34" charset="0"/>
                      <a:cs typeface="Tahoma" pitchFamily="34" charset="0"/>
                    </a:rPr>
                    <a:t>ngoài trời</a:t>
                  </a:r>
                </a:p>
              </p:txBody>
            </p:sp>
            <p:sp>
              <p:nvSpPr>
                <p:cNvPr id="22" name="TextBox 11286"/>
                <p:cNvSpPr txBox="1">
                  <a:spLocks noChangeArrowheads="1"/>
                </p:cNvSpPr>
                <p:nvPr/>
              </p:nvSpPr>
              <p:spPr bwMode="auto">
                <a:xfrm>
                  <a:off x="6019800" y="2811227"/>
                  <a:ext cx="19812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en-US" sz="1400" b="1">
                      <a:latin typeface="Tahoma" pitchFamily="34" charset="0"/>
                      <a:cs typeface="Tahoma" pitchFamily="34" charset="0"/>
                    </a:rPr>
                    <a:t>Thích </a:t>
                  </a:r>
                </a:p>
                <a:p>
                  <a:pPr algn="r"/>
                  <a:r>
                    <a:rPr lang="en-US" altLang="en-US" sz="1400" b="1">
                      <a:latin typeface="Tahoma" pitchFamily="34" charset="0"/>
                      <a:cs typeface="Tahoma" pitchFamily="34" charset="0"/>
                    </a:rPr>
                    <a:t>quan sát, tìm </a:t>
                  </a:r>
                </a:p>
                <a:p>
                  <a:pPr algn="r"/>
                  <a:r>
                    <a:rPr lang="en-US" altLang="en-US" sz="1400" b="1">
                      <a:latin typeface="Tahoma" pitchFamily="34" charset="0"/>
                      <a:cs typeface="Tahoma" pitchFamily="34" charset="0"/>
                    </a:rPr>
                    <a:t>tòi, khám phá, </a:t>
                  </a:r>
                </a:p>
                <a:p>
                  <a:pPr algn="r"/>
                  <a:r>
                    <a:rPr lang="en-US" altLang="en-US" sz="1400" b="1">
                      <a:latin typeface="Tahoma" pitchFamily="34" charset="0"/>
                      <a:cs typeface="Tahoma" pitchFamily="34" charset="0"/>
                    </a:rPr>
                    <a:t>học hỏi, điều tra, phân tích, đánh giá hoặc giải quyết </a:t>
                  </a:r>
                </a:p>
                <a:p>
                  <a:pPr algn="r"/>
                  <a:r>
                    <a:rPr lang="en-US" altLang="en-US" sz="1400" b="1">
                      <a:latin typeface="Tahoma" pitchFamily="34" charset="0"/>
                      <a:cs typeface="Tahoma" pitchFamily="34" charset="0"/>
                    </a:rPr>
                    <a:t>vấn đề</a:t>
                  </a:r>
                </a:p>
              </p:txBody>
            </p:sp>
          </p:grpSp>
          <p:sp>
            <p:nvSpPr>
              <p:cNvPr id="13" name="TextBox 11291"/>
              <p:cNvSpPr txBox="1">
                <a:spLocks noChangeArrowheads="1"/>
              </p:cNvSpPr>
              <p:nvPr/>
            </p:nvSpPr>
            <p:spPr bwMode="auto">
              <a:xfrm>
                <a:off x="4754771" y="4038600"/>
                <a:ext cx="292155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b="1">
                    <a:latin typeface="Tahoma" pitchFamily="34" charset="0"/>
                    <a:cs typeface="Tahoma" pitchFamily="34" charset="0"/>
                  </a:rPr>
                  <a:t>Có</a:t>
                </a:r>
              </a:p>
              <a:p>
                <a:r>
                  <a:rPr lang="en-US" altLang="en-US" sz="1400" b="1">
                    <a:latin typeface="Tahoma" pitchFamily="34" charset="0"/>
                    <a:cs typeface="Tahoma" pitchFamily="34" charset="0"/>
                  </a:rPr>
                  <a:t>khả năng</a:t>
                </a:r>
              </a:p>
              <a:p>
                <a:r>
                  <a:rPr lang="en-US" altLang="en-US" sz="1400" b="1">
                    <a:latin typeface="Tahoma" pitchFamily="34" charset="0"/>
                    <a:cs typeface="Tahoma" pitchFamily="34" charset="0"/>
                  </a:rPr>
                  <a:t>nghệ thuật,</a:t>
                </a:r>
              </a:p>
              <a:p>
                <a:r>
                  <a:rPr lang="en-US" altLang="en-US" sz="1400" b="1">
                    <a:latin typeface="Tahoma" pitchFamily="34" charset="0"/>
                    <a:cs typeface="Tahoma" pitchFamily="34" charset="0"/>
                  </a:rPr>
                  <a:t>sáng tác, trực giác</a:t>
                </a:r>
              </a:p>
              <a:p>
                <a:r>
                  <a:rPr lang="en-US" altLang="en-US" sz="1400" b="1">
                    <a:latin typeface="Tahoma" pitchFamily="34" charset="0"/>
                    <a:cs typeface="Tahoma" pitchFamily="34" charset="0"/>
                  </a:rPr>
                  <a:t>và thích làm việc trong </a:t>
                </a:r>
              </a:p>
              <a:p>
                <a:r>
                  <a:rPr lang="en-US" altLang="en-US" sz="1400" b="1">
                    <a:latin typeface="Tahoma" pitchFamily="34" charset="0"/>
                    <a:cs typeface="Tahoma" pitchFamily="34" charset="0"/>
                  </a:rPr>
                  <a:t>các tình huống không có kế hoạch trước như dùng trí tưởng tượng và</a:t>
                </a:r>
              </a:p>
              <a:p>
                <a:r>
                  <a:rPr lang="en-US" altLang="en-US" sz="1400" b="1">
                    <a:latin typeface="Tahoma" pitchFamily="34" charset="0"/>
                    <a:cs typeface="Tahoma" pitchFamily="34" charset="0"/>
                  </a:rPr>
                  <a:t>sáng tạo</a:t>
                </a:r>
              </a:p>
            </p:txBody>
          </p:sp>
          <p:sp>
            <p:nvSpPr>
              <p:cNvPr id="14" name="TextBox 11292"/>
              <p:cNvSpPr txBox="1">
                <a:spLocks noChangeArrowheads="1"/>
              </p:cNvSpPr>
              <p:nvPr/>
            </p:nvSpPr>
            <p:spPr bwMode="auto">
              <a:xfrm>
                <a:off x="2286000" y="4064675"/>
                <a:ext cx="243895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en-US" sz="1400" b="1">
                    <a:latin typeface="Tahoma" pitchFamily="34" charset="0"/>
                    <a:cs typeface="Tahoma" pitchFamily="34" charset="0"/>
                  </a:rPr>
                  <a:t>Thích </a:t>
                </a:r>
              </a:p>
              <a:p>
                <a:pPr algn="r"/>
                <a:r>
                  <a:rPr lang="en-US" altLang="en-US" sz="1400" b="1">
                    <a:latin typeface="Tahoma" pitchFamily="34" charset="0"/>
                    <a:cs typeface="Tahoma" pitchFamily="34" charset="0"/>
                  </a:rPr>
                  <a:t>làm việc </a:t>
                </a:r>
              </a:p>
              <a:p>
                <a:pPr algn="r"/>
                <a:r>
                  <a:rPr lang="en-US" altLang="en-US" sz="1400" b="1">
                    <a:latin typeface="Tahoma" pitchFamily="34" charset="0"/>
                    <a:cs typeface="Tahoma" pitchFamily="34" charset="0"/>
                  </a:rPr>
                  <a:t>cung cấp hoặc </a:t>
                </a:r>
              </a:p>
              <a:p>
                <a:pPr algn="r"/>
                <a:r>
                  <a:rPr lang="en-US" altLang="en-US" sz="1400" b="1">
                    <a:latin typeface="Tahoma" pitchFamily="34" charset="0"/>
                    <a:cs typeface="Tahoma" pitchFamily="34" charset="0"/>
                  </a:rPr>
                  <a:t>làm sáng tỏa thông tin, thích giúp đỡ, huấn luyện, chữa trị hoặc chăm sóc sức khỏe cho người khác; có khả năng về ngôn ngữ</a:t>
                </a:r>
              </a:p>
            </p:txBody>
          </p:sp>
          <p:sp>
            <p:nvSpPr>
              <p:cNvPr id="15" name="TextBox 11293"/>
              <p:cNvSpPr txBox="1">
                <a:spLocks noChangeArrowheads="1"/>
              </p:cNvSpPr>
              <p:nvPr/>
            </p:nvSpPr>
            <p:spPr bwMode="auto">
              <a:xfrm>
                <a:off x="1447800" y="2756118"/>
                <a:ext cx="2743200" cy="160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b="1" dirty="0" err="1">
                    <a:latin typeface="Tahoma" pitchFamily="34" charset="0"/>
                    <a:cs typeface="Tahoma" pitchFamily="34" charset="0"/>
                  </a:rPr>
                  <a:t>Thích</a:t>
                </a:r>
                <a:endParaRPr lang="en-US" altLang="en-US" sz="1400" b="1" dirty="0">
                  <a:latin typeface="Tahoma" pitchFamily="34" charset="0"/>
                  <a:cs typeface="Tahoma" pitchFamily="34" charset="0"/>
                </a:endParaRPr>
              </a:p>
              <a:p>
                <a:r>
                  <a:rPr lang="en-US" altLang="en-US" sz="1400" b="1" dirty="0" err="1">
                    <a:latin typeface="Tahoma" pitchFamily="34" charset="0"/>
                    <a:cs typeface="Tahoma" pitchFamily="34" charset="0"/>
                  </a:rPr>
                  <a:t>làm</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việc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với</a:t>
                </a:r>
                <a:r>
                  <a:rPr lang="en-US" altLang="en-US" sz="1400" b="1" dirty="0">
                    <a:latin typeface="Tahoma" pitchFamily="34" charset="0"/>
                    <a:cs typeface="Tahoma" pitchFamily="34" charset="0"/>
                  </a:rPr>
                  <a:t> con </a:t>
                </a:r>
              </a:p>
              <a:p>
                <a:r>
                  <a:rPr lang="en-US" altLang="en-US" sz="1400" b="1" dirty="0" err="1">
                    <a:latin typeface="Tahoma" pitchFamily="34" charset="0"/>
                    <a:cs typeface="Tahoma" pitchFamily="34" charset="0"/>
                  </a:rPr>
                  <a:t>Người</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có</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khả</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năng</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tác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động</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thuyết</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phục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thể</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hiện</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lãnh</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đạo</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hoặc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quản</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lí</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các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mục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tiêu</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của</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tổ</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chức</a:t>
                </a:r>
                <a:r>
                  <a:rPr lang="en-US" altLang="en-US" sz="1400" b="1" dirty="0">
                    <a:latin typeface="Tahoma" pitchFamily="34" charset="0"/>
                    <a:cs typeface="Tahoma" pitchFamily="34" charset="0"/>
                  </a:rPr>
                  <a:t>, </a:t>
                </a:r>
              </a:p>
              <a:p>
                <a:r>
                  <a:rPr lang="en-US" altLang="en-US" sz="1400" b="1" dirty="0" err="1">
                    <a:latin typeface="Tahoma" pitchFamily="34" charset="0"/>
                    <a:cs typeface="Tahoma" pitchFamily="34" charset="0"/>
                  </a:rPr>
                  <a:t>các</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lợi</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ích</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kinh</a:t>
                </a:r>
                <a:r>
                  <a:rPr lang="en-US" altLang="en-US" sz="1400" b="1" dirty="0">
                    <a:latin typeface="Tahoma" pitchFamily="34" charset="0"/>
                    <a:cs typeface="Tahoma" pitchFamily="34" charset="0"/>
                  </a:rPr>
                  <a:t> </a:t>
                </a:r>
                <a:r>
                  <a:rPr lang="en-US" altLang="en-US" sz="1400" b="1" dirty="0" err="1">
                    <a:latin typeface="Tahoma" pitchFamily="34" charset="0"/>
                    <a:cs typeface="Tahoma" pitchFamily="34" charset="0"/>
                  </a:rPr>
                  <a:t>tế</a:t>
                </a:r>
                <a:endParaRPr lang="en-US" altLang="en-US" sz="1400" b="1" dirty="0">
                  <a:latin typeface="Tahoma" pitchFamily="34" charset="0"/>
                  <a:cs typeface="Tahoma" pitchFamily="34" charset="0"/>
                </a:endParaRPr>
              </a:p>
            </p:txBody>
          </p:sp>
        </p:grpSp>
        <p:sp>
          <p:nvSpPr>
            <p:cNvPr id="6" name="Rectangle 5"/>
            <p:cNvSpPr/>
            <p:nvPr/>
          </p:nvSpPr>
          <p:spPr>
            <a:xfrm rot="16200000">
              <a:off x="-143353" y="3367038"/>
              <a:ext cx="2140330" cy="584775"/>
            </a:xfrm>
            <a:prstGeom prst="rect">
              <a:avLst/>
            </a:prstGeom>
            <a:noFill/>
          </p:spPr>
          <p:txBody>
            <a:bodyPr wrap="none">
              <a:spAutoFit/>
            </a:bodyPr>
            <a:lstStyle/>
            <a:p>
              <a:pPr algn="ctr">
                <a:defRPr/>
              </a:pPr>
              <a:r>
                <a:rPr lang="en-US" sz="3200" b="1" spc="300">
                  <a:ln w="11430" cmpd="sng">
                    <a:solidFill>
                      <a:srgbClr val="FF0000"/>
                    </a:solidFill>
                    <a:prstDash val="solid"/>
                    <a:miter lim="800000"/>
                  </a:ln>
                  <a:solidFill>
                    <a:srgbClr val="FF0000"/>
                  </a:solidFill>
                  <a:effectLst>
                    <a:glow rad="45500">
                      <a:schemeClr val="accent1">
                        <a:satMod val="220000"/>
                        <a:alpha val="35000"/>
                      </a:schemeClr>
                    </a:glow>
                  </a:effectLst>
                </a:rPr>
                <a:t>QUẢN LÍ</a:t>
              </a:r>
            </a:p>
          </p:txBody>
        </p:sp>
        <p:sp>
          <p:nvSpPr>
            <p:cNvPr id="7" name="Rectangle 6"/>
            <p:cNvSpPr/>
            <p:nvPr/>
          </p:nvSpPr>
          <p:spPr>
            <a:xfrm rot="20174718">
              <a:off x="5511481" y="5871439"/>
              <a:ext cx="2874505" cy="584775"/>
            </a:xfrm>
            <a:prstGeom prst="rect">
              <a:avLst/>
            </a:prstGeom>
            <a:noFill/>
          </p:spPr>
          <p:txBody>
            <a:bodyPr wrap="none">
              <a:spAutoFit/>
            </a:bodyPr>
            <a:lstStyle/>
            <a:p>
              <a:pPr algn="ctr">
                <a:defRPr/>
              </a:pPr>
              <a:r>
                <a:rPr lang="en-US" sz="32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Nghệ thuật</a:t>
              </a:r>
            </a:p>
          </p:txBody>
        </p:sp>
        <p:sp>
          <p:nvSpPr>
            <p:cNvPr id="8" name="Rectangle 7"/>
            <p:cNvSpPr/>
            <p:nvPr/>
          </p:nvSpPr>
          <p:spPr>
            <a:xfrm rot="20222852">
              <a:off x="1437139" y="999782"/>
              <a:ext cx="2510624" cy="584775"/>
            </a:xfrm>
            <a:prstGeom prst="rect">
              <a:avLst/>
            </a:prstGeom>
            <a:noFill/>
          </p:spPr>
          <p:txBody>
            <a:bodyPr wrap="none">
              <a:spAutoFit/>
            </a:bodyPr>
            <a:lstStyle/>
            <a:p>
              <a:pPr algn="ctr">
                <a:defRPr/>
              </a:pPr>
              <a:r>
                <a:rPr lang="en-US" sz="3200" b="1" spc="300">
                  <a:ln w="11430" cmpd="sng">
                    <a:solidFill>
                      <a:schemeClr val="accent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Nghiệp vụ</a:t>
              </a:r>
            </a:p>
          </p:txBody>
        </p:sp>
        <p:sp>
          <p:nvSpPr>
            <p:cNvPr id="9" name="Rectangle 8"/>
            <p:cNvSpPr/>
            <p:nvPr/>
          </p:nvSpPr>
          <p:spPr>
            <a:xfrm rot="1359680">
              <a:off x="5544628" y="1068017"/>
              <a:ext cx="2529523" cy="584775"/>
            </a:xfrm>
            <a:prstGeom prst="rect">
              <a:avLst/>
            </a:prstGeom>
            <a:noFill/>
          </p:spPr>
          <p:txBody>
            <a:bodyPr>
              <a:spAutoFit/>
            </a:bodyPr>
            <a:lstStyle/>
            <a:p>
              <a:pPr algn="ctr">
                <a:defRPr/>
              </a:pPr>
              <a:r>
                <a:rPr lang="en-US" sz="3200" b="1">
                  <a:ln w="1905"/>
                  <a:solidFill>
                    <a:srgbClr val="660066"/>
                  </a:solidFill>
                  <a:effectLst>
                    <a:innerShdw blurRad="69850" dist="43180" dir="5400000">
                      <a:srgbClr val="000000">
                        <a:alpha val="65000"/>
                      </a:srgbClr>
                    </a:innerShdw>
                  </a:effectLst>
                </a:rPr>
                <a:t>KĨ THUẬT</a:t>
              </a:r>
            </a:p>
          </p:txBody>
        </p:sp>
        <p:sp>
          <p:nvSpPr>
            <p:cNvPr id="10" name="Rectangle 9"/>
            <p:cNvSpPr/>
            <p:nvPr/>
          </p:nvSpPr>
          <p:spPr>
            <a:xfrm rot="1365000">
              <a:off x="1645123" y="5935411"/>
              <a:ext cx="2094656" cy="58477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XÃ HỘI</a:t>
              </a:r>
            </a:p>
          </p:txBody>
        </p:sp>
        <p:sp>
          <p:nvSpPr>
            <p:cNvPr id="11" name="Rectangle 10"/>
            <p:cNvSpPr/>
            <p:nvPr/>
          </p:nvSpPr>
          <p:spPr>
            <a:xfrm rot="5400000">
              <a:off x="7032884" y="3479393"/>
              <a:ext cx="2828018"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a:ln w="11430"/>
                  <a:solidFill>
                    <a:srgbClr val="3333CC"/>
                  </a:solidFill>
                </a:rPr>
                <a:t>NGHIÊN CỨU</a:t>
              </a:r>
            </a:p>
          </p:txBody>
        </p:sp>
      </p:grpSp>
    </p:spTree>
    <p:extLst>
      <p:ext uri="{BB962C8B-B14F-4D97-AF65-F5344CB8AC3E}">
        <p14:creationId xmlns:p14="http://schemas.microsoft.com/office/powerpoint/2010/main" val="230301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b="1" dirty="0">
                <a:solidFill>
                  <a:srgbClr val="FF0000"/>
                </a:solidFill>
                <a:latin typeface="Times New Roman" panose="02020603050405020304" pitchFamily="18" charset="0"/>
                <a:cs typeface="Times New Roman" panose="02020603050405020304" pitchFamily="18" charset="0"/>
              </a:rPr>
              <a:t>NHÓM KỸ THUẬT</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25603" name="Content Placeholder 2"/>
          <p:cNvSpPr>
            <a:spLocks noGrp="1"/>
          </p:cNvSpPr>
          <p:nvPr>
            <p:ph idx="1"/>
          </p:nvPr>
        </p:nvSpPr>
        <p:spPr>
          <a:xfrm>
            <a:off x="457200" y="1447800"/>
            <a:ext cx="8229600" cy="3886200"/>
          </a:xfrm>
        </p:spPr>
        <p:txBody>
          <a:bodyPr>
            <a:normAutofit fontScale="25000" lnSpcReduction="20000"/>
          </a:bodyPr>
          <a:lstStyle/>
          <a:p>
            <a:pPr eaLnBrk="1" fontAlgn="t" hangingPunct="1">
              <a:buFont typeface="Wingdings" pitchFamily="2" charset="2"/>
              <a:buNone/>
              <a:defRPr/>
            </a:pPr>
            <a:endParaRPr lang="en-US" altLang="en-US" b="1" dirty="0"/>
          </a:p>
          <a:p>
            <a:pPr marL="0" indent="0" eaLnBrk="1"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Kỹ</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sư</a:t>
            </a:r>
            <a:r>
              <a:rPr lang="en-US" altLang="en-US" sz="11200" dirty="0">
                <a:latin typeface="Times New Roman" panose="02020603050405020304" pitchFamily="18" charset="0"/>
                <a:cs typeface="Times New Roman" panose="02020603050405020304" pitchFamily="18" charset="0"/>
              </a:rPr>
              <a:t> ô </a:t>
            </a:r>
            <a:r>
              <a:rPr lang="en-US" altLang="en-US" sz="11200" dirty="0" err="1">
                <a:latin typeface="Times New Roman" panose="02020603050405020304" pitchFamily="18" charset="0"/>
                <a:cs typeface="Times New Roman" panose="02020603050405020304" pitchFamily="18" charset="0"/>
              </a:rPr>
              <a:t>tô</a:t>
            </a:r>
            <a:endParaRPr lang="en-US" altLang="en-US" sz="11200" dirty="0">
              <a:latin typeface="Times New Roman" panose="02020603050405020304" pitchFamily="18" charset="0"/>
              <a:cs typeface="Times New Roman" panose="02020603050405020304" pitchFamily="18" charset="0"/>
            </a:endParaRPr>
          </a:p>
          <a:p>
            <a:pPr marL="0" indent="0" eaLnBrk="1"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Kỹ</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sư</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chế</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tạo</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máy</a:t>
            </a:r>
            <a:endParaRPr lang="en-US" altLang="en-US" sz="11200" dirty="0">
              <a:latin typeface="Times New Roman" panose="02020603050405020304" pitchFamily="18" charset="0"/>
              <a:cs typeface="Times New Roman" panose="02020603050405020304" pitchFamily="18" charset="0"/>
            </a:endParaRPr>
          </a:p>
          <a:p>
            <a:pPr marL="0" indent="0" eaLnBrk="1"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Kỹ</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sư</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ngành</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tự</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động</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hóa</a:t>
            </a:r>
            <a:endParaRPr lang="en-US" altLang="en-US" sz="11200" dirty="0">
              <a:latin typeface="Times New Roman" panose="02020603050405020304" pitchFamily="18" charset="0"/>
              <a:cs typeface="Times New Roman" panose="02020603050405020304" pitchFamily="18" charset="0"/>
            </a:endParaRPr>
          </a:p>
          <a:p>
            <a:pPr marL="0" indent="0" eaLnBrk="1"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Kỹ</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sư</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nông</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lâm</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ngư</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nghiệp</a:t>
            </a:r>
            <a:endParaRPr lang="en-US" altLang="en-US" sz="11200" dirty="0">
              <a:latin typeface="Times New Roman" panose="02020603050405020304" pitchFamily="18" charset="0"/>
              <a:cs typeface="Times New Roman" panose="02020603050405020304" pitchFamily="18" charset="0"/>
            </a:endParaRPr>
          </a:p>
          <a:p>
            <a:pPr marL="0" indent="0" eaLnBrk="1" fontAlgn="t"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Kỹ</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sư</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công</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nghệ</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thông</a:t>
            </a:r>
            <a:r>
              <a:rPr lang="en-US" altLang="en-US" sz="11200" dirty="0">
                <a:latin typeface="Times New Roman" panose="02020603050405020304" pitchFamily="18" charset="0"/>
                <a:cs typeface="Times New Roman" panose="02020603050405020304" pitchFamily="18" charset="0"/>
              </a:rPr>
              <a:t> tin</a:t>
            </a:r>
          </a:p>
          <a:p>
            <a:pPr marL="0" indent="0" eaLnBrk="1"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Bác</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sỹ</a:t>
            </a:r>
            <a:endParaRPr lang="en-US" altLang="en-US" sz="11200" dirty="0">
              <a:latin typeface="Times New Roman" panose="02020603050405020304" pitchFamily="18" charset="0"/>
              <a:cs typeface="Times New Roman" panose="02020603050405020304" pitchFamily="18" charset="0"/>
            </a:endParaRPr>
          </a:p>
          <a:p>
            <a:pPr marL="0" indent="0" eaLnBrk="1"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Thợ</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điện</a:t>
            </a:r>
            <a:endParaRPr lang="en-US" altLang="en-US" sz="11200" dirty="0">
              <a:latin typeface="Times New Roman" panose="02020603050405020304" pitchFamily="18" charset="0"/>
              <a:cs typeface="Times New Roman" panose="02020603050405020304" pitchFamily="18" charset="0"/>
            </a:endParaRPr>
          </a:p>
          <a:p>
            <a:pPr marL="0" indent="0" eaLnBrk="1" fontAlgn="t"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Thợ</a:t>
            </a:r>
            <a:r>
              <a:rPr lang="en-US" altLang="en-US" sz="11200" dirty="0">
                <a:latin typeface="Times New Roman" panose="02020603050405020304" pitchFamily="18" charset="0"/>
                <a:cs typeface="Times New Roman" panose="02020603050405020304" pitchFamily="18" charset="0"/>
              </a:rPr>
              <a:t> may</a:t>
            </a:r>
          </a:p>
          <a:p>
            <a:pPr marL="0" indent="0" eaLnBrk="1" fontAlgn="t" hangingPunct="1">
              <a:buFont typeface="Wingdings" pitchFamily="2" charset="2"/>
              <a:buNone/>
              <a:defRPr/>
            </a:pPr>
            <a:r>
              <a:rPr lang="en-US" altLang="en-US" sz="11200" dirty="0" err="1">
                <a:latin typeface="Times New Roman" panose="02020603050405020304" pitchFamily="18" charset="0"/>
                <a:cs typeface="Times New Roman" panose="02020603050405020304" pitchFamily="18" charset="0"/>
              </a:rPr>
              <a:t>Thợ</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cơ</a:t>
            </a:r>
            <a:r>
              <a:rPr lang="en-US" altLang="en-US" sz="11200" dirty="0">
                <a:latin typeface="Times New Roman" panose="02020603050405020304" pitchFamily="18" charset="0"/>
                <a:cs typeface="Times New Roman" panose="02020603050405020304" pitchFamily="18" charset="0"/>
              </a:rPr>
              <a:t> </a:t>
            </a:r>
            <a:r>
              <a:rPr lang="en-US" altLang="en-US" sz="11200" dirty="0" err="1">
                <a:latin typeface="Times New Roman" panose="02020603050405020304" pitchFamily="18" charset="0"/>
                <a:cs typeface="Times New Roman" panose="02020603050405020304" pitchFamily="18" charset="0"/>
              </a:rPr>
              <a:t>khí</a:t>
            </a:r>
            <a:r>
              <a:rPr lang="en-US" altLang="en-US" sz="11200" dirty="0">
                <a:latin typeface="Times New Roman" panose="02020603050405020304" pitchFamily="18" charset="0"/>
                <a:cs typeface="Times New Roman" panose="02020603050405020304" pitchFamily="18" charset="0"/>
              </a:rPr>
              <a:t>…</a:t>
            </a:r>
          </a:p>
          <a:p>
            <a:pPr>
              <a:defRPr/>
            </a:pPr>
            <a:endParaRPr lang="en-US" altLang="en-US" dirty="0"/>
          </a:p>
        </p:txBody>
      </p:sp>
    </p:spTree>
    <p:extLst>
      <p:ext uri="{BB962C8B-B14F-4D97-AF65-F5344CB8AC3E}">
        <p14:creationId xmlns:p14="http://schemas.microsoft.com/office/powerpoint/2010/main" val="140870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898" decel="100000" fill="hold"/>
                                        <p:tgtEl>
                                          <p:spTgt spid="2560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560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Effect transition="in" filter="fade">
                                      <p:cBhvr>
                                        <p:cTn id="13" dur="1000"/>
                                        <p:tgtEl>
                                          <p:spTgt spid="25603">
                                            <p:txEl>
                                              <p:pRg st="1" end="1"/>
                                            </p:txEl>
                                          </p:spTgt>
                                        </p:tgtEl>
                                      </p:cBhvr>
                                    </p:animEffect>
                                    <p:anim calcmode="lin" valueType="num">
                                      <p:cBhvr>
                                        <p:cTn id="14"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15" dur="898" decel="100000" fill="hold"/>
                                        <p:tgtEl>
                                          <p:spTgt spid="2560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898"/>
                                          </p:stCondLst>
                                        </p:cTn>
                                        <p:tgtEl>
                                          <p:spTgt spid="2560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Effect transition="in" filter="fade">
                                      <p:cBhvr>
                                        <p:cTn id="19" dur="1000"/>
                                        <p:tgtEl>
                                          <p:spTgt spid="25603">
                                            <p:txEl>
                                              <p:pRg st="2" end="2"/>
                                            </p:txEl>
                                          </p:spTgt>
                                        </p:tgtEl>
                                      </p:cBhvr>
                                    </p:animEffect>
                                    <p:anim calcmode="lin" valueType="num">
                                      <p:cBhvr>
                                        <p:cTn id="20"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2560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25603">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Effect transition="in" filter="fade">
                                      <p:cBhvr>
                                        <p:cTn id="25" dur="1000"/>
                                        <p:tgtEl>
                                          <p:spTgt spid="25603">
                                            <p:txEl>
                                              <p:pRg st="3" end="3"/>
                                            </p:txEl>
                                          </p:spTgt>
                                        </p:tgtEl>
                                      </p:cBhvr>
                                    </p:animEffect>
                                    <p:anim calcmode="lin" valueType="num">
                                      <p:cBhvr>
                                        <p:cTn id="26"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27" dur="898" decel="100000" fill="hold"/>
                                        <p:tgtEl>
                                          <p:spTgt spid="25603">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898"/>
                                          </p:stCondLst>
                                        </p:cTn>
                                        <p:tgtEl>
                                          <p:spTgt spid="25603">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Effect transition="in" filter="fade">
                                      <p:cBhvr>
                                        <p:cTn id="31" dur="1000"/>
                                        <p:tgtEl>
                                          <p:spTgt spid="25603">
                                            <p:txEl>
                                              <p:pRg st="4" end="4"/>
                                            </p:txEl>
                                          </p:spTgt>
                                        </p:tgtEl>
                                      </p:cBhvr>
                                    </p:animEffect>
                                    <p:anim calcmode="lin" valueType="num">
                                      <p:cBhvr>
                                        <p:cTn id="32"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2560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25603">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Effect transition="in" filter="fade">
                                      <p:cBhvr>
                                        <p:cTn id="37" dur="1000"/>
                                        <p:tgtEl>
                                          <p:spTgt spid="25603">
                                            <p:txEl>
                                              <p:pRg st="5" end="5"/>
                                            </p:txEl>
                                          </p:spTgt>
                                        </p:tgtEl>
                                      </p:cBhvr>
                                    </p:animEffect>
                                    <p:anim calcmode="lin" valueType="num">
                                      <p:cBhvr>
                                        <p:cTn id="38" dur="10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39" dur="898" decel="100000" fill="hold"/>
                                        <p:tgtEl>
                                          <p:spTgt spid="2560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898"/>
                                          </p:stCondLst>
                                        </p:cTn>
                                        <p:tgtEl>
                                          <p:spTgt spid="25603">
                                            <p:txEl>
                                              <p:pRg st="5" end="5"/>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Effect transition="in" filter="fade">
                                      <p:cBhvr>
                                        <p:cTn id="43" dur="1000"/>
                                        <p:tgtEl>
                                          <p:spTgt spid="25603">
                                            <p:txEl>
                                              <p:pRg st="6" end="6"/>
                                            </p:txEl>
                                          </p:spTgt>
                                        </p:tgtEl>
                                      </p:cBhvr>
                                    </p:animEffect>
                                    <p:anim calcmode="lin" valueType="num">
                                      <p:cBhvr>
                                        <p:cTn id="44" dur="10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p:cTn id="45" dur="898" decel="100000" fill="hold"/>
                                        <p:tgtEl>
                                          <p:spTgt spid="25603">
                                            <p:txEl>
                                              <p:pRg st="6" end="6"/>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898"/>
                                          </p:stCondLst>
                                        </p:cTn>
                                        <p:tgtEl>
                                          <p:spTgt spid="25603">
                                            <p:txEl>
                                              <p:pRg st="6" end="6"/>
                                            </p:tx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Effect transition="in" filter="fade">
                                      <p:cBhvr>
                                        <p:cTn id="49" dur="1000"/>
                                        <p:tgtEl>
                                          <p:spTgt spid="25603">
                                            <p:txEl>
                                              <p:pRg st="7" end="7"/>
                                            </p:txEl>
                                          </p:spTgt>
                                        </p:tgtEl>
                                      </p:cBhvr>
                                    </p:animEffect>
                                    <p:anim calcmode="lin" valueType="num">
                                      <p:cBhvr>
                                        <p:cTn id="50" dur="10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p:cTn id="51" dur="898" decel="100000" fill="hold"/>
                                        <p:tgtEl>
                                          <p:spTgt spid="25603">
                                            <p:txEl>
                                              <p:pRg st="7" end="7"/>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898"/>
                                          </p:stCondLst>
                                        </p:cTn>
                                        <p:tgtEl>
                                          <p:spTgt spid="25603">
                                            <p:txEl>
                                              <p:pRg st="7" end="7"/>
                                            </p:tx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25603">
                                            <p:txEl>
                                              <p:pRg st="8" end="8"/>
                                            </p:txEl>
                                          </p:spTgt>
                                        </p:tgtEl>
                                        <p:attrNameLst>
                                          <p:attrName>style.visibility</p:attrName>
                                        </p:attrNameLst>
                                      </p:cBhvr>
                                      <p:to>
                                        <p:strVal val="visible"/>
                                      </p:to>
                                    </p:set>
                                    <p:animEffect transition="in" filter="fade">
                                      <p:cBhvr>
                                        <p:cTn id="55" dur="1000"/>
                                        <p:tgtEl>
                                          <p:spTgt spid="25603">
                                            <p:txEl>
                                              <p:pRg st="8" end="8"/>
                                            </p:txEl>
                                          </p:spTgt>
                                        </p:tgtEl>
                                      </p:cBhvr>
                                    </p:animEffect>
                                    <p:anim calcmode="lin" valueType="num">
                                      <p:cBhvr>
                                        <p:cTn id="56" dur="10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25603">
                                            <p:txEl>
                                              <p:pRg st="8" end="8"/>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25603">
                                            <p:txEl>
                                              <p:pRg st="8" end="8"/>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25603">
                                            <p:txEl>
                                              <p:pRg st="9" end="9"/>
                                            </p:txEl>
                                          </p:spTgt>
                                        </p:tgtEl>
                                        <p:attrNameLst>
                                          <p:attrName>style.visibility</p:attrName>
                                        </p:attrNameLst>
                                      </p:cBhvr>
                                      <p:to>
                                        <p:strVal val="visible"/>
                                      </p:to>
                                    </p:set>
                                    <p:animEffect transition="in" filter="fade">
                                      <p:cBhvr>
                                        <p:cTn id="61" dur="1000"/>
                                        <p:tgtEl>
                                          <p:spTgt spid="25603">
                                            <p:txEl>
                                              <p:pRg st="9" end="9"/>
                                            </p:txEl>
                                          </p:spTgt>
                                        </p:tgtEl>
                                      </p:cBhvr>
                                    </p:animEffect>
                                    <p:anim calcmode="lin" valueType="num">
                                      <p:cBhvr>
                                        <p:cTn id="62" dur="1000" fill="hold"/>
                                        <p:tgtEl>
                                          <p:spTgt spid="25603">
                                            <p:txEl>
                                              <p:pRg st="9" end="9"/>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25603">
                                            <p:txEl>
                                              <p:pRg st="9" end="9"/>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25603">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52400"/>
            <a:ext cx="6303329" cy="1569660"/>
          </a:xfrm>
          <a:prstGeom prst="rect">
            <a:avLst/>
          </a:prstGeom>
          <a:noFill/>
        </p:spPr>
        <p:txBody>
          <a:bodyPr wrap="non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NỘI DUNG 1:</a:t>
            </a:r>
          </a:p>
          <a:p>
            <a:r>
              <a:rPr lang="en-US" sz="3200" dirty="0" err="1">
                <a:solidFill>
                  <a:srgbClr val="0000FF"/>
                </a:solidFill>
                <a:latin typeface="Times New Roman" panose="02020603050405020304" pitchFamily="18" charset="0"/>
                <a:cs typeface="Times New Roman" panose="02020603050405020304" pitchFamily="18" charset="0"/>
              </a:rPr>
              <a:t>Cơ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sở</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khoa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nguyên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tắc</a:t>
            </a:r>
            <a:r>
              <a:rPr lang="en-US" sz="3200" dirty="0">
                <a:solidFill>
                  <a:srgbClr val="0000FF"/>
                </a:solidFill>
                <a:latin typeface="Times New Roman" panose="02020603050405020304" pitchFamily="18" charset="0"/>
                <a:cs typeface="Times New Roman" panose="02020603050405020304" pitchFamily="18" charset="0"/>
              </a:rPr>
              <a:t> </a:t>
            </a:r>
          </a:p>
          <a:p>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việc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hướng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nghề</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0780"/>
            <a:ext cx="8001000" cy="513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312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838200"/>
            <a:ext cx="7467600" cy="4191000"/>
          </a:xfrm>
        </p:spPr>
        <p:txBody>
          <a:bodyPr>
            <a:noAutofit/>
          </a:bodyPr>
          <a:lstStyle/>
          <a:p>
            <a:pPr eaLnBrk="1" fontAlgn="t" hangingPunct="1"/>
            <a:r>
              <a:rPr lang="en-US" altLang="en-US" sz="3200" b="1" dirty="0">
                <a:solidFill>
                  <a:srgbClr val="FF0000"/>
                </a:solidFill>
                <a:latin typeface="Times New Roman" panose="02020603050405020304" pitchFamily="18" charset="0"/>
                <a:cs typeface="Times New Roman" pitchFamily="18" charset="0"/>
              </a:rPr>
              <a:t>NHÓM NGHIÊN CỨU</a:t>
            </a:r>
            <a:r>
              <a:rPr lang="en-US" altLang="en-US" sz="2800" b="1" dirty="0">
                <a:latin typeface="Times New Roman" pitchFamily="18" charset="0"/>
                <a:cs typeface="Times New Roman" pitchFamily="18" charset="0"/>
              </a:rPr>
              <a:t/>
            </a:r>
            <a:br>
              <a:rPr lang="en-US" altLang="en-US" sz="2800" b="1" dirty="0">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NHÀ SINH VẬT HỌC</a:t>
            </a:r>
            <a:br>
              <a:rPr lang="en-US" altLang="en-US" sz="2800" dirty="0">
                <a:solidFill>
                  <a:schemeClr val="tx1"/>
                </a:solidFill>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NHÀ HÓA HỌC…</a:t>
            </a:r>
            <a:br>
              <a:rPr lang="en-US" altLang="en-US" sz="2800" dirty="0">
                <a:solidFill>
                  <a:schemeClr val="tx1"/>
                </a:solidFill>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NHA SỸ, DƯỢC SỸ.</a:t>
            </a:r>
            <a:br>
              <a:rPr lang="en-US" altLang="en-US" sz="2800" dirty="0">
                <a:solidFill>
                  <a:schemeClr val="tx1"/>
                </a:solidFill>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BÁC SỸ</a:t>
            </a:r>
            <a:br>
              <a:rPr lang="en-US" altLang="en-US" sz="2800" dirty="0">
                <a:solidFill>
                  <a:schemeClr val="tx1"/>
                </a:solidFill>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GIÁO VIÊN</a:t>
            </a:r>
            <a:br>
              <a:rPr lang="en-US" altLang="en-US" sz="2800" dirty="0">
                <a:solidFill>
                  <a:schemeClr val="tx1"/>
                </a:solidFill>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GIẢNG VIÊN</a:t>
            </a:r>
            <a:br>
              <a:rPr lang="en-US" altLang="en-US" sz="2800" dirty="0">
                <a:solidFill>
                  <a:schemeClr val="tx1"/>
                </a:solidFill>
                <a:latin typeface="Times New Roman" pitchFamily="18" charset="0"/>
                <a:cs typeface="Times New Roman" pitchFamily="18" charset="0"/>
              </a:rPr>
            </a:br>
            <a:r>
              <a:rPr lang="en-US" altLang="en-US" sz="2800" dirty="0">
                <a:solidFill>
                  <a:schemeClr val="tx1"/>
                </a:solidFill>
                <a:latin typeface="Times New Roman" pitchFamily="18" charset="0"/>
                <a:cs typeface="Times New Roman" pitchFamily="18" charset="0"/>
              </a:rPr>
              <a:t>…</a:t>
            </a:r>
            <a:r>
              <a:rPr lang="en-US" altLang="en-US" sz="2800" dirty="0">
                <a:latin typeface="Times New Roman" pitchFamily="18" charset="0"/>
                <a:cs typeface="Times New Roman" pitchFamily="18" charset="0"/>
              </a:rPr>
              <a:t/>
            </a:r>
            <a:br>
              <a:rPr lang="en-US" altLang="en-US" sz="2800" dirty="0">
                <a:latin typeface="Times New Roman" pitchFamily="18" charset="0"/>
                <a:cs typeface="Times New Roman" pitchFamily="18" charset="0"/>
              </a:rPr>
            </a:br>
            <a:endParaRPr lang="en-US"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750525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457200"/>
            <a:ext cx="7467600" cy="4572000"/>
          </a:xfrm>
        </p:spPr>
        <p:txBody>
          <a:bodyPr>
            <a:normAutofit fontScale="90000"/>
          </a:bodyPr>
          <a:lstStyle/>
          <a:p>
            <a:pPr eaLnBrk="1" fontAlgn="t" hangingPunct="1"/>
            <a:r>
              <a:rPr lang="en-US" altLang="en-US" b="1" dirty="0">
                <a:solidFill>
                  <a:srgbClr val="FF0000"/>
                </a:solidFill>
                <a:latin typeface="Times New Roman" panose="02020603050405020304" pitchFamily="18" charset="0"/>
                <a:cs typeface="Times New Roman" pitchFamily="18" charset="0"/>
              </a:rPr>
              <a:t> </a:t>
            </a:r>
            <a:r>
              <a:rPr lang="en-US" altLang="en-US" sz="3100" b="1" dirty="0">
                <a:solidFill>
                  <a:srgbClr val="FF0000"/>
                </a:solidFill>
                <a:latin typeface="Times New Roman" panose="02020603050405020304" pitchFamily="18" charset="0"/>
                <a:cs typeface="Times New Roman" pitchFamily="18" charset="0"/>
              </a:rPr>
              <a:t>NHÓM NGHỆ THUẬT</a:t>
            </a:r>
            <a:r>
              <a:rPr lang="en-US" altLang="en-US" b="1" dirty="0">
                <a:latin typeface="Times New Roman" pitchFamily="18" charset="0"/>
                <a:cs typeface="Times New Roman" pitchFamily="18" charset="0"/>
              </a:rPr>
              <a:t/>
            </a:r>
            <a:br>
              <a:rPr lang="en-US" altLang="en-US" b="1" dirty="0">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CA SỸ, NHÀ VĂN</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quảng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cáo</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Thiết</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kế</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đồ</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họa</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Thiết</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kế</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thời</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trang</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Kiến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trúc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sư</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Họa</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sỹ</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THợ</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điêu</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khắc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THợ</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thủ</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công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mỹ</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nghệ</a:t>
            </a:r>
            <a:r>
              <a:rPr lang="en-US" altLang="en-US" dirty="0">
                <a:solidFill>
                  <a:schemeClr val="tx1"/>
                </a:solidFill>
                <a:latin typeface="Times New Roman" pitchFamily="18" charset="0"/>
                <a:cs typeface="Times New Roman" pitchFamily="18" charset="0"/>
              </a:rPr>
              <a:t> , </a:t>
            </a:r>
            <a:r>
              <a:rPr lang="en-US" altLang="en-US" dirty="0" err="1">
                <a:solidFill>
                  <a:schemeClr val="tx1"/>
                </a:solidFill>
                <a:latin typeface="Times New Roman" pitchFamily="18" charset="0"/>
                <a:cs typeface="Times New Roman" pitchFamily="18" charset="0"/>
              </a:rPr>
              <a:t>Thợ</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kim</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hoàn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Thợ</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gốm</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Đầu</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bếp</a:t>
            </a:r>
            <a:r>
              <a:rPr lang="en-US" altLang="en-US" dirty="0">
                <a:solidFill>
                  <a:schemeClr val="tx1"/>
                </a:solidFill>
                <a:latin typeface="Times New Roman" pitchFamily="18" charset="0"/>
                <a:cs typeface="Times New Roman" pitchFamily="18" charset="0"/>
              </a:rPr>
              <a:t>…</a:t>
            </a: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52385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381000"/>
            <a:ext cx="7467600" cy="5105400"/>
          </a:xfrm>
        </p:spPr>
        <p:txBody>
          <a:bodyPr>
            <a:normAutofit fontScale="90000"/>
          </a:bodyPr>
          <a:lstStyle/>
          <a:p>
            <a:pPr eaLnBrk="1" fontAlgn="t" hangingPunct="1"/>
            <a:r>
              <a:rPr lang="en-US" altLang="en-US" b="1" dirty="0" err="1">
                <a:solidFill>
                  <a:srgbClr val="FF0000"/>
                </a:solidFill>
                <a:latin typeface="Times New Roman" pitchFamily="18" charset="0"/>
                <a:cs typeface="Times New Roman" pitchFamily="18" charset="0"/>
              </a:rPr>
              <a:t>Nhóm</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xã</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hội</a:t>
            </a:r>
            <a:r>
              <a:rPr lang="en-US" altLang="en-US" b="1" dirty="0">
                <a:latin typeface="Times New Roman" pitchFamily="18" charset="0"/>
                <a:cs typeface="Times New Roman" pitchFamily="18" charset="0"/>
              </a:rPr>
              <a:t/>
            </a:r>
            <a:br>
              <a:rPr lang="en-US" altLang="en-US" b="1" dirty="0">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Giáo</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viên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Tư</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vấn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viên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Tham</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vấn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tâm</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lý</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Bác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sỹ</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Điều</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dưỡng</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công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tác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xã</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hội</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lễ</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tân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a:t>
            </a: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246475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505200"/>
            <a:ext cx="7467600" cy="1143000"/>
          </a:xfrm>
        </p:spPr>
        <p:txBody>
          <a:bodyPr>
            <a:normAutofit fontScale="90000"/>
          </a:bodyPr>
          <a:lstStyle/>
          <a:p>
            <a:pPr eaLnBrk="1" fontAlgn="t" hangingPunct="1"/>
            <a:r>
              <a:rPr lang="en-US" altLang="en-US" b="1" dirty="0" err="1">
                <a:solidFill>
                  <a:srgbClr val="FF0000"/>
                </a:solidFill>
                <a:latin typeface="Times New Roman" pitchFamily="18" charset="0"/>
                <a:cs typeface="Times New Roman" pitchFamily="18" charset="0"/>
              </a:rPr>
              <a:t>Nhóm</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quản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lý</a:t>
            </a:r>
            <a:r>
              <a:rPr lang="en-US" altLang="en-US" b="1" dirty="0">
                <a:solidFill>
                  <a:srgbClr val="FF0000"/>
                </a:solidFill>
                <a:latin typeface="Times New Roman" pitchFamily="18" charset="0"/>
                <a:cs typeface="Times New Roman" pitchFamily="18" charset="0"/>
              </a:rPr>
              <a:t>:</a:t>
            </a:r>
            <a:r>
              <a:rPr lang="en-US" altLang="en-US" b="1" dirty="0">
                <a:latin typeface="Times New Roman" pitchFamily="18" charset="0"/>
                <a:cs typeface="Times New Roman" pitchFamily="18" charset="0"/>
              </a:rPr>
              <a:t/>
            </a:r>
            <a:br>
              <a:rPr lang="en-US" altLang="en-US" b="1" dirty="0">
                <a:latin typeface="Times New Roman" pitchFamily="18" charset="0"/>
                <a:cs typeface="Times New Roman" pitchFamily="18" charset="0"/>
              </a:rPr>
            </a:br>
            <a:r>
              <a:rPr lang="en-US" altLang="en-US" b="1" dirty="0">
                <a:latin typeface="Times New Roman" pitchFamily="18" charset="0"/>
                <a:cs typeface="Times New Roman" pitchFamily="18" charset="0"/>
              </a:rPr>
              <a:t/>
            </a:r>
            <a:br>
              <a:rPr lang="en-US" altLang="en-US" b="1" dirty="0">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Quản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lý</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khách</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sạn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Giám</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đốc</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Sỹ</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quan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quân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đội</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Quản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lý</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giáo</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dục</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a:t>
            </a:r>
            <a:br>
              <a:rPr lang="en-US" altLang="en-US" dirty="0">
                <a:solidFill>
                  <a:schemeClr val="tx1"/>
                </a:solidFill>
                <a:latin typeface="Times New Roman" pitchFamily="18" charset="0"/>
                <a:cs typeface="Times New Roman" pitchFamily="18" charset="0"/>
              </a:rPr>
            </a:br>
            <a:endParaRPr lang="en-US" alt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692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4114800"/>
            <a:ext cx="7467600" cy="1143000"/>
          </a:xfrm>
        </p:spPr>
        <p:txBody>
          <a:bodyPr>
            <a:normAutofit fontScale="90000"/>
          </a:bodyPr>
          <a:lstStyle/>
          <a:p>
            <a:pPr eaLnBrk="1" fontAlgn="t" hangingPunct="1"/>
            <a:r>
              <a:rPr lang="en-US" altLang="en-US" b="1" dirty="0" err="1">
                <a:solidFill>
                  <a:srgbClr val="FF0000"/>
                </a:solidFill>
                <a:latin typeface="Times New Roman" panose="02020603050405020304" pitchFamily="18" charset="0"/>
                <a:cs typeface="Times New Roman" pitchFamily="18" charset="0"/>
              </a:rPr>
              <a:t>Nhóm</a:t>
            </a:r>
            <a:r>
              <a:rPr lang="en-US" altLang="en-US" b="1" dirty="0">
                <a:solidFill>
                  <a:srgbClr val="FF0000"/>
                </a:solidFill>
                <a:latin typeface="Times New Roman" panose="02020603050405020304"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nghiệp</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vụ</a:t>
            </a:r>
            <a:r>
              <a:rPr lang="en-US" altLang="en-US" b="1" dirty="0">
                <a:latin typeface="Times New Roman" pitchFamily="18" charset="0"/>
                <a:cs typeface="Times New Roman" pitchFamily="18" charset="0"/>
              </a:rPr>
              <a:t/>
            </a:r>
            <a:br>
              <a:rPr lang="en-US" altLang="en-US" b="1" dirty="0">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Kế</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toán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Kiểm</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toán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viên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Văn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thư</a:t>
            </a:r>
            <a:r>
              <a:rPr lang="en-US" altLang="en-US" dirty="0">
                <a:solidFill>
                  <a:schemeClr val="tx1"/>
                </a:solidFill>
                <a:latin typeface="Times New Roman" pitchFamily="18" charset="0"/>
                <a:cs typeface="Times New Roman" pitchFamily="18" charset="0"/>
              </a:rPr>
              <a:t> ,NV </a:t>
            </a:r>
            <a:r>
              <a:rPr lang="en-US" altLang="en-US" dirty="0" err="1">
                <a:solidFill>
                  <a:schemeClr val="tx1"/>
                </a:solidFill>
                <a:latin typeface="Times New Roman" pitchFamily="18" charset="0"/>
                <a:cs typeface="Times New Roman" pitchFamily="18" charset="0"/>
              </a:rPr>
              <a:t>lưu</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trữ</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nhân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sự</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Luật</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sư</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Thư</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ký</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Thủ</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thư</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bưu</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điện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lễ</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tân</a:t>
            </a:r>
            <a:r>
              <a:rPr lang="en-US" altLang="en-US" dirty="0">
                <a:solidFill>
                  <a:schemeClr val="tx1"/>
                </a:solidFill>
                <a:latin typeface="Times New Roman" pitchFamily="18" charset="0"/>
                <a:cs typeface="Times New Roman" pitchFamily="18" charset="0"/>
              </a:rPr>
              <a:t/>
            </a:r>
            <a:br>
              <a:rPr lang="en-US" altLang="en-US" dirty="0">
                <a:solidFill>
                  <a:schemeClr val="tx1"/>
                </a:solidFill>
                <a:latin typeface="Times New Roman" pitchFamily="18" charset="0"/>
                <a:cs typeface="Times New Roman" pitchFamily="18" charset="0"/>
              </a:rPr>
            </a:br>
            <a:r>
              <a:rPr lang="en-US" altLang="en-US" dirty="0">
                <a:solidFill>
                  <a:schemeClr val="tx1"/>
                </a:solidFill>
                <a:latin typeface="Times New Roman" pitchFamily="18" charset="0"/>
                <a:cs typeface="Times New Roman" pitchFamily="18" charset="0"/>
              </a:rPr>
              <a:t>NV </a:t>
            </a:r>
            <a:r>
              <a:rPr lang="en-US" altLang="en-US" dirty="0" err="1">
                <a:solidFill>
                  <a:schemeClr val="tx1"/>
                </a:solidFill>
                <a:latin typeface="Times New Roman" pitchFamily="18" charset="0"/>
                <a:cs typeface="Times New Roman" pitchFamily="18" charset="0"/>
              </a:rPr>
              <a:t>ngân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hàng</a:t>
            </a: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74181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a:p>
        </p:txBody>
      </p:sp>
      <p:pic>
        <p:nvPicPr>
          <p:cNvPr id="317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4950" y="185738"/>
            <a:ext cx="8674100" cy="6672262"/>
          </a:xfrm>
        </p:spPr>
      </p:pic>
    </p:spTree>
    <p:extLst>
      <p:ext uri="{BB962C8B-B14F-4D97-AF65-F5344CB8AC3E}">
        <p14:creationId xmlns:p14="http://schemas.microsoft.com/office/powerpoint/2010/main" val="3211987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971800"/>
            <a:ext cx="7467600" cy="1143000"/>
          </a:xfrm>
        </p:spPr>
        <p:txBody>
          <a:bodyPr>
            <a:normAutofit fontScale="90000"/>
          </a:bodyPr>
          <a:lstStyle/>
          <a:p>
            <a:pPr>
              <a:lnSpc>
                <a:spcPct val="150000"/>
              </a:lnSpc>
            </a:pPr>
            <a:r>
              <a:rPr lang="en-US" altLang="en-US" b="1" i="1" u="sng" dirty="0" err="1">
                <a:solidFill>
                  <a:srgbClr val="FF0000"/>
                </a:solidFill>
                <a:latin typeface="Times New Roman" pitchFamily="18" charset="0"/>
                <a:cs typeface="Times New Roman" pitchFamily="18" charset="0"/>
              </a:rPr>
              <a:t>Kết</a:t>
            </a:r>
            <a:r>
              <a:rPr lang="en-US" altLang="en-US" b="1" i="1" u="sng" dirty="0">
                <a:solidFill>
                  <a:srgbClr val="FF0000"/>
                </a:solidFill>
                <a:latin typeface="Times New Roman" pitchFamily="18" charset="0"/>
                <a:cs typeface="Times New Roman" pitchFamily="18" charset="0"/>
              </a:rPr>
              <a:t> </a:t>
            </a:r>
            <a:r>
              <a:rPr lang="en-US" altLang="en-US" b="1" i="1" u="sng" dirty="0" err="1">
                <a:solidFill>
                  <a:srgbClr val="FF0000"/>
                </a:solidFill>
                <a:latin typeface="Times New Roman" pitchFamily="18" charset="0"/>
                <a:cs typeface="Times New Roman" pitchFamily="18" charset="0"/>
              </a:rPr>
              <a:t>luận</a:t>
            </a:r>
            <a:r>
              <a:rPr lang="en-US" altLang="en-US" b="1" i="1" u="sng" dirty="0">
                <a:solidFill>
                  <a:srgbClr val="FF0000"/>
                </a:solidFill>
                <a:latin typeface="Times New Roman" pitchFamily="18" charset="0"/>
                <a:cs typeface="Times New Roman" pitchFamily="18" charset="0"/>
              </a:rPr>
              <a:t>:</a:t>
            </a:r>
            <a:br>
              <a:rPr lang="en-US" altLang="en-US" b="1" i="1" u="sng" dirty="0">
                <a:solidFill>
                  <a:srgbClr val="FF0000"/>
                </a:solidFill>
                <a:latin typeface="Times New Roman" pitchFamily="18" charset="0"/>
                <a:cs typeface="Times New Roman" pitchFamily="18" charset="0"/>
              </a:rPr>
            </a:br>
            <a:r>
              <a:rPr lang="en-US" altLang="en-US" dirty="0" err="1">
                <a:solidFill>
                  <a:schemeClr val="tx1"/>
                </a:solidFill>
                <a:latin typeface="Times New Roman" pitchFamily="18" charset="0"/>
                <a:cs typeface="Times New Roman" pitchFamily="18" charset="0"/>
              </a:rPr>
              <a:t>Tư</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vấn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hướng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nghiệp</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chỉ</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mang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tính</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hướng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dẫn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học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sinh</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phải</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tự</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chịu</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trách</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nhiệm</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chính</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trong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việc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đưa</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ra</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quyết</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định</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chọn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hướng</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học</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chọn</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nghề</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phù</a:t>
            </a:r>
            <a:r>
              <a:rPr lang="en-US" altLang="en-US" dirty="0">
                <a:solidFill>
                  <a:schemeClr val="tx1"/>
                </a:solidFill>
                <a:latin typeface="Times New Roman" pitchFamily="18" charset="0"/>
                <a:cs typeface="Times New Roman" pitchFamily="18" charset="0"/>
              </a:rPr>
              <a:t> </a:t>
            </a:r>
            <a:r>
              <a:rPr lang="en-US" altLang="en-US" dirty="0" err="1">
                <a:solidFill>
                  <a:schemeClr val="tx1"/>
                </a:solidFill>
                <a:latin typeface="Times New Roman" pitchFamily="18" charset="0"/>
                <a:cs typeface="Times New Roman" pitchFamily="18" charset="0"/>
              </a:rPr>
              <a:t>hợp</a:t>
            </a:r>
            <a:r>
              <a:rPr lang="en-US" altLang="en-US"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3947609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p:txBody>
          <a:bodyPr/>
          <a:lstStyle/>
          <a:p>
            <a:endParaRPr lang="en-AU" altLang="en-US"/>
          </a:p>
        </p:txBody>
      </p:sp>
      <p:sp>
        <p:nvSpPr>
          <p:cNvPr id="33795" name="Rectangle 2"/>
          <p:cNvSpPr>
            <a:spLocks noChangeArrowheads="1"/>
          </p:cNvSpPr>
          <p:nvPr/>
        </p:nvSpPr>
        <p:spPr bwMode="auto">
          <a:xfrm>
            <a:off x="228600" y="228600"/>
            <a:ext cx="8686800" cy="640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a:p>
        </p:txBody>
      </p:sp>
      <p:sp>
        <p:nvSpPr>
          <p:cNvPr id="5" name="TextBox 4"/>
          <p:cNvSpPr txBox="1"/>
          <p:nvPr/>
        </p:nvSpPr>
        <p:spPr>
          <a:xfrm>
            <a:off x="533400" y="1219200"/>
            <a:ext cx="8077200" cy="584200"/>
          </a:xfrm>
          <a:prstGeom prst="rect">
            <a:avLst/>
          </a:prstGeom>
          <a:noFill/>
        </p:spPr>
        <p:txBody>
          <a:bodyPr>
            <a:spAutoFit/>
          </a:bodyPr>
          <a:lstStyle/>
          <a:p>
            <a:pPr marL="342900" indent="-342900">
              <a:buFontTx/>
              <a:buAutoNum type="arabicPeriod"/>
              <a:defRPr/>
            </a:pPr>
            <a:endParaRPr lang="en-AU" sz="1600" dirty="0">
              <a:latin typeface="Segoe UI" pitchFamily="34" charset="0"/>
              <a:cs typeface="Segoe UI" pitchFamily="34" charset="0"/>
            </a:endParaRPr>
          </a:p>
          <a:p>
            <a:pPr>
              <a:defRPr/>
            </a:pPr>
            <a:r>
              <a:rPr lang="vi-VN" sz="1600" dirty="0">
                <a:latin typeface="Arial" panose="020B0604020202020204" pitchFamily="34" charset="0"/>
              </a:rPr>
              <a:t> </a:t>
            </a:r>
            <a:endParaRPr lang="en-US" sz="1600" dirty="0">
              <a:latin typeface="Arial" panose="020B0604020202020204" pitchFamily="34" charset="0"/>
            </a:endParaRPr>
          </a:p>
        </p:txBody>
      </p:sp>
      <p:sp>
        <p:nvSpPr>
          <p:cNvPr id="33797" name="AutoShape 4"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33798" name="AutoShape 6"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33799" name="AutoShape 8"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33800" name="AutoShape 10"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33801" name="AutoShape 12" descr="data:image/png;base64,iVBORw0KGgoAAAANSUhEUgAAAQoAAAC+CAMAAAD6ObEsAAAAflBMVEX///8AAAD09PTi4uKrq6vl5eXV1dXDw8Pt7e3o6OjAwMD7+/tgYGCZmZnY2Njc3NwYGBiAgIASEhKvr698fHyhoaErKyu7u7tvb28jIyMeHh7Ozs5mZmZRUVGKiopMTExFRUU2NjZZWVk9PT01NTV2dnaRkZGGhoadnZ0oKCjnr4UKAAADfUlEQVR4nO3a6XqqMBCA4QYV3MUdl6q1i/b+b/CAiEXZgiIJnu/93YcZpmTIRN7eAAAAAAAAAAAAAAAAAAAAAAAAAAAAAAAAAA3UVCcQYSiK2x4rCpxgNbU6aiJbQk3cWK36ftdWFXwl5qpC3zCsoS2cgbL4prCVxQ7r93ZCiJ6qJuGqCTFVF/2sNV67ZRAfSh9Pw81AUYs661jDX68OYr9SmsfbQoiJwvD+qvAMWwrT8OzdJFS1qYa/Kjyjo8IW4Tu4acxUBHZXxTKog/jU4A029xIpv2mava34szZLTyCqdkqlUWrMVr0rwjaqW4TP9nL5Ki+e0R5elUEs6+UFT+U3rUNJ0czLuyKwVba/vlX3E7JKCNW4WRUehfvrW7VzSs0nxzHak2WkDmLz7LB5zM5JPTWI+fMZLYM+LcIXNLDt0yLErQrPexlLModVkNhzdt3uqviNrYP41qdFnNmXRVv8tc1e3Ko4UTmCJ/h7v/8Ue+HW31wR8aXZseHJQDyjFO5cMUusg/IRPEHoAS5qh9U/3u6grkzK3d5LG4dy7BZwvbRV4dFgBE9yleaD1+pYh0VqHRSf0qX7ucr0kSe3fzVtx+rq2SJ8xnWu9x5XNDJWxclBjxE8ye2gfMclDGs4yq6DPVV7fpypeZtx3oEgOm3HUvcTl7RNJOkcQ2LWu+Ji3X/eHRQmmrbkOZYRPplNp9UInmgck7nEdCq5KjzLuuYtIvARl/0i9fuKpGk71lazETzZIOEONgn/yeZ8krGDuqLRKV2maNO8FCPyZBjW5iNHGdzRrhItIpC2HVgM5wPDezo6Rq19dOyUP40x03EET5G0PkKWC9n3RNi7zvvrWNM77lLCt36ftWWS3CDlo+EpnQSJySGnmcYjeBoj+9by0XoET9UothBDTU/pZEi8QKSNjhXZX8czCyvErqIt4qKop6Krw4cyj6ll36WEQ6X21wkiJ1j52VUZwbM8WogKnNLJynHwEMOpwimdrPoDhajWCJ7p7mYx0+tDmSLs7yqEbh/KFOKeTZZTwRFcRu7GWc0RXEa+4dR+vRYRssouQOAlW0TYXLIQ0SPw1yPzXHRfZ1uZqvmesTDGL9sqo9rJn9I58/+oDicrJ1oFez2t0A99BeqYU2fr//wz+txP6qvXmjEAAAAAAAAAAAAAAAAAAAAAAAAAAAAAAACAHP4BkTwjnBmpkcQAAAAASUVORK5CYII="/>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AU" altLang="en-US"/>
          </a:p>
        </p:txBody>
      </p:sp>
      <p:sp>
        <p:nvSpPr>
          <p:cNvPr id="11" name="TextBox 7"/>
          <p:cNvSpPr txBox="1">
            <a:spLocks noChangeArrowheads="1"/>
          </p:cNvSpPr>
          <p:nvPr/>
        </p:nvSpPr>
        <p:spPr bwMode="auto">
          <a:xfrm>
            <a:off x="2105025" y="330200"/>
            <a:ext cx="67818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2500" dirty="0">
              <a:solidFill>
                <a:srgbClr val="000000"/>
              </a:solidFill>
              <a:latin typeface="Segoe UI" pitchFamily="34" charset="0"/>
              <a:cs typeface="Segoe UI" pitchFamily="34" charset="0"/>
            </a:endParaRPr>
          </a:p>
          <a:p>
            <a:endParaRPr lang="vi-VN" altLang="en-US" sz="3200" dirty="0">
              <a:solidFill>
                <a:srgbClr val="000000"/>
              </a:solidFill>
              <a:latin typeface="Segoe UI" pitchFamily="34" charset="0"/>
              <a:cs typeface="Segoe UI" pitchFamily="34" charset="0"/>
            </a:endParaRPr>
          </a:p>
          <a:p>
            <a:pPr>
              <a:lnSpc>
                <a:spcPct val="150000"/>
              </a:lnSpc>
            </a:pPr>
            <a:r>
              <a:rPr lang="vi-VN" altLang="en-US" sz="3200" b="1" dirty="0">
                <a:solidFill>
                  <a:srgbClr val="000000"/>
                </a:solidFill>
                <a:latin typeface="Segoe UI" pitchFamily="34" charset="0"/>
                <a:cs typeface="Segoe UI" pitchFamily="34" charset="0"/>
              </a:rPr>
              <a:t>Nhóm 1: </a:t>
            </a:r>
            <a:r>
              <a:rPr lang="vi-VN" altLang="en-US" sz="3200" dirty="0">
                <a:solidFill>
                  <a:srgbClr val="000000"/>
                </a:solidFill>
                <a:latin typeface="Segoe UI" pitchFamily="34" charset="0"/>
                <a:cs typeface="Segoe UI" pitchFamily="34" charset="0"/>
              </a:rPr>
              <a:t>Nhóm kỹ thuật (R)</a:t>
            </a:r>
          </a:p>
          <a:p>
            <a:pPr>
              <a:lnSpc>
                <a:spcPct val="150000"/>
              </a:lnSpc>
            </a:pPr>
            <a:r>
              <a:rPr lang="vi-VN" altLang="en-US" sz="3200" b="1" dirty="0">
                <a:solidFill>
                  <a:srgbClr val="000000"/>
                </a:solidFill>
                <a:latin typeface="Segoe UI" pitchFamily="34" charset="0"/>
                <a:cs typeface="Segoe UI" pitchFamily="34" charset="0"/>
              </a:rPr>
              <a:t>Nhóm 2: </a:t>
            </a:r>
            <a:r>
              <a:rPr lang="vi-VN" altLang="en-US" sz="3200" dirty="0">
                <a:solidFill>
                  <a:srgbClr val="000000"/>
                </a:solidFill>
                <a:latin typeface="Segoe UI" pitchFamily="34" charset="0"/>
                <a:cs typeface="Segoe UI" pitchFamily="34" charset="0"/>
              </a:rPr>
              <a:t>Nhóm nghiên cứu (I)</a:t>
            </a:r>
          </a:p>
          <a:p>
            <a:pPr>
              <a:lnSpc>
                <a:spcPct val="150000"/>
              </a:lnSpc>
            </a:pPr>
            <a:r>
              <a:rPr lang="vi-VN" altLang="en-US" sz="3200" b="1" dirty="0">
                <a:solidFill>
                  <a:srgbClr val="000000"/>
                </a:solidFill>
                <a:latin typeface="Segoe UI" pitchFamily="34" charset="0"/>
                <a:cs typeface="Segoe UI" pitchFamily="34" charset="0"/>
              </a:rPr>
              <a:t>Nhóm 3: </a:t>
            </a:r>
            <a:r>
              <a:rPr lang="vi-VN" altLang="en-US" sz="3200" dirty="0">
                <a:solidFill>
                  <a:srgbClr val="000000"/>
                </a:solidFill>
                <a:latin typeface="Segoe UI" pitchFamily="34" charset="0"/>
                <a:cs typeface="Segoe UI" pitchFamily="34" charset="0"/>
              </a:rPr>
              <a:t>Nhóm nghệ thuật (A)</a:t>
            </a:r>
            <a:endParaRPr lang="vi-VN" altLang="en-US" sz="3200" b="1" dirty="0">
              <a:solidFill>
                <a:srgbClr val="000000"/>
              </a:solidFill>
              <a:latin typeface="Segoe UI" pitchFamily="34" charset="0"/>
              <a:cs typeface="Segoe UI" pitchFamily="34" charset="0"/>
            </a:endParaRPr>
          </a:p>
          <a:p>
            <a:pPr>
              <a:lnSpc>
                <a:spcPct val="150000"/>
              </a:lnSpc>
            </a:pPr>
            <a:r>
              <a:rPr lang="vi-VN" altLang="en-US" sz="3200" b="1" dirty="0">
                <a:solidFill>
                  <a:srgbClr val="000000"/>
                </a:solidFill>
                <a:latin typeface="Segoe UI" pitchFamily="34" charset="0"/>
                <a:cs typeface="Segoe UI" pitchFamily="34" charset="0"/>
              </a:rPr>
              <a:t>Nhóm 4: </a:t>
            </a:r>
            <a:r>
              <a:rPr lang="vi-VN" altLang="en-US" sz="3200" dirty="0">
                <a:solidFill>
                  <a:srgbClr val="000000"/>
                </a:solidFill>
                <a:latin typeface="Segoe UI" pitchFamily="34" charset="0"/>
                <a:cs typeface="Segoe UI" pitchFamily="34" charset="0"/>
              </a:rPr>
              <a:t>Nhóm xã hội (S)</a:t>
            </a:r>
          </a:p>
          <a:p>
            <a:pPr>
              <a:lnSpc>
                <a:spcPct val="150000"/>
              </a:lnSpc>
            </a:pPr>
            <a:r>
              <a:rPr lang="vi-VN" altLang="en-US" sz="3200" b="1" dirty="0">
                <a:solidFill>
                  <a:srgbClr val="000000"/>
                </a:solidFill>
                <a:latin typeface="Segoe UI" pitchFamily="34" charset="0"/>
                <a:cs typeface="Segoe UI" pitchFamily="34" charset="0"/>
              </a:rPr>
              <a:t>Nhóm 5: </a:t>
            </a:r>
            <a:r>
              <a:rPr lang="vi-VN" altLang="en-US" sz="3200" dirty="0">
                <a:solidFill>
                  <a:srgbClr val="000000"/>
                </a:solidFill>
                <a:latin typeface="Segoe UI" pitchFamily="34" charset="0"/>
                <a:cs typeface="Segoe UI" pitchFamily="34" charset="0"/>
              </a:rPr>
              <a:t>Nhóm quản lý (E)</a:t>
            </a:r>
          </a:p>
          <a:p>
            <a:pPr>
              <a:lnSpc>
                <a:spcPct val="150000"/>
              </a:lnSpc>
            </a:pPr>
            <a:r>
              <a:rPr lang="vi-VN" altLang="en-US" sz="3200" b="1" dirty="0">
                <a:solidFill>
                  <a:srgbClr val="000000"/>
                </a:solidFill>
                <a:latin typeface="Segoe UI" pitchFamily="34" charset="0"/>
                <a:cs typeface="Segoe UI" pitchFamily="34" charset="0"/>
              </a:rPr>
              <a:t>Nhóm 6: </a:t>
            </a:r>
            <a:r>
              <a:rPr lang="vi-VN" altLang="en-US" sz="3200" dirty="0">
                <a:solidFill>
                  <a:srgbClr val="000000"/>
                </a:solidFill>
                <a:latin typeface="Segoe UI" pitchFamily="34" charset="0"/>
                <a:cs typeface="Segoe UI" pitchFamily="34" charset="0"/>
              </a:rPr>
              <a:t>Nhóm nghiệp vụ (C)</a:t>
            </a:r>
            <a:endParaRPr lang="vi-VN" altLang="en-US" sz="3200" b="1" dirty="0">
              <a:solidFill>
                <a:srgbClr val="000000"/>
              </a:solidFill>
              <a:latin typeface="Segoe UI" pitchFamily="34" charset="0"/>
              <a:cs typeface="Segoe UI" pitchFamily="34" charset="0"/>
            </a:endParaRPr>
          </a:p>
          <a:p>
            <a:endParaRPr lang="en-US" altLang="en-US" sz="2500" b="1" dirty="0">
              <a:solidFill>
                <a:srgbClr val="000000"/>
              </a:solidFill>
              <a:latin typeface="Segoe UI" pitchFamily="34" charset="0"/>
              <a:cs typeface="Segoe UI" pitchFamily="34" charset="0"/>
            </a:endParaRPr>
          </a:p>
          <a:p>
            <a:endParaRPr lang="en-US" altLang="en-US" sz="2500" dirty="0">
              <a:solidFill>
                <a:srgbClr val="000000"/>
              </a:solidFill>
              <a:latin typeface="Segoe UI" pitchFamily="34" charset="0"/>
              <a:cs typeface="Segoe UI" pitchFamily="34" charset="0"/>
            </a:endParaRPr>
          </a:p>
          <a:p>
            <a:endParaRPr lang="en-US" altLang="en-US" sz="2500" dirty="0">
              <a:solidFill>
                <a:srgbClr val="000000"/>
              </a:solidFill>
              <a:latin typeface="Segoe UI" pitchFamily="34" charset="0"/>
              <a:cs typeface="Segoe UI" pitchFamily="34" charset="0"/>
            </a:endParaRPr>
          </a:p>
        </p:txBody>
      </p:sp>
      <p:pic>
        <p:nvPicPr>
          <p:cNvPr id="3380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904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arn(inVertical)">
                                      <p:cBhvr>
                                        <p:cTn id="7" dur="500"/>
                                        <p:tgtEl>
                                          <p:spTgt spid="11">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3" end="3"/>
                                            </p:txEl>
                                          </p:spTgt>
                                        </p:tgtEl>
                                        <p:attrNameLst>
                                          <p:attrName>style.visibility</p:attrName>
                                        </p:attrNameLst>
                                      </p:cBhvr>
                                      <p:to>
                                        <p:strVal val="visible"/>
                                      </p:to>
                                    </p:set>
                                    <p:animEffect transition="in" filter="barn(inVertical)">
                                      <p:cBhvr>
                                        <p:cTn id="10" dur="500"/>
                                        <p:tgtEl>
                                          <p:spTgt spid="11">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animEffect transition="in" filter="barn(inVertical)">
                                      <p:cBhvr>
                                        <p:cTn id="13" dur="500"/>
                                        <p:tgtEl>
                                          <p:spTgt spid="11">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5" end="5"/>
                                            </p:txEl>
                                          </p:spTgt>
                                        </p:tgtEl>
                                        <p:attrNameLst>
                                          <p:attrName>style.visibility</p:attrName>
                                        </p:attrNameLst>
                                      </p:cBhvr>
                                      <p:to>
                                        <p:strVal val="visible"/>
                                      </p:to>
                                    </p:set>
                                    <p:animEffect transition="in" filter="barn(inVertical)">
                                      <p:cBhvr>
                                        <p:cTn id="16" dur="500"/>
                                        <p:tgtEl>
                                          <p:spTgt spid="11">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Effect transition="in" filter="barn(inVertical)">
                                      <p:cBhvr>
                                        <p:cTn id="19" dur="500"/>
                                        <p:tgtEl>
                                          <p:spTgt spid="11">
                                            <p:txEl>
                                              <p:pRg st="6" end="6"/>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barn(inVertical)">
                                      <p:cBhvr>
                                        <p:cTn id="2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err="1"/>
              <a:t>Trò</a:t>
            </a:r>
            <a:r>
              <a:rPr lang="en-US" altLang="en-US" dirty="0"/>
              <a:t> </a:t>
            </a:r>
            <a:r>
              <a:rPr lang="en-US" altLang="en-US" dirty="0" err="1"/>
              <a:t>chơi</a:t>
            </a:r>
            <a:r>
              <a:rPr lang="en-US" altLang="en-US" dirty="0"/>
              <a:t>:</a:t>
            </a:r>
          </a:p>
        </p:txBody>
      </p:sp>
      <p:sp>
        <p:nvSpPr>
          <p:cNvPr id="34819" name="Content Placeholder 2"/>
          <p:cNvSpPr>
            <a:spLocks noGrp="1"/>
          </p:cNvSpPr>
          <p:nvPr>
            <p:ph idx="1"/>
          </p:nvPr>
        </p:nvSpPr>
        <p:spPr/>
        <p:txBody>
          <a:bodyPr/>
          <a:lstStyle/>
          <a:p>
            <a:r>
              <a:rPr lang="en-US" altLang="en-US" dirty="0" err="1"/>
              <a:t>Tìm</a:t>
            </a:r>
            <a:r>
              <a:rPr lang="en-US" altLang="en-US" dirty="0"/>
              <a:t> 3 </a:t>
            </a:r>
            <a:r>
              <a:rPr lang="en-US" altLang="en-US" dirty="0" err="1"/>
              <a:t>mã</a:t>
            </a:r>
            <a:r>
              <a:rPr lang="en-US" altLang="en-US" dirty="0"/>
              <a:t> </a:t>
            </a:r>
            <a:r>
              <a:rPr lang="en-US" altLang="en-US" dirty="0" err="1"/>
              <a:t>phù</a:t>
            </a:r>
            <a:r>
              <a:rPr lang="en-US" altLang="en-US" dirty="0"/>
              <a:t> </a:t>
            </a:r>
            <a:r>
              <a:rPr lang="en-US" altLang="en-US" dirty="0" err="1"/>
              <a:t>hợp</a:t>
            </a:r>
            <a:r>
              <a:rPr lang="en-US" altLang="en-US" dirty="0"/>
              <a:t> </a:t>
            </a:r>
            <a:r>
              <a:rPr lang="en-US" altLang="en-US" dirty="0" err="1"/>
              <a:t>cho</a:t>
            </a:r>
            <a:r>
              <a:rPr lang="en-US" altLang="en-US" dirty="0"/>
              <a:t> </a:t>
            </a:r>
            <a:r>
              <a:rPr lang="en-US" altLang="en-US" dirty="0" err="1"/>
              <a:t>mỗi</a:t>
            </a:r>
            <a:r>
              <a:rPr lang="en-US" altLang="en-US" dirty="0"/>
              <a:t> </a:t>
            </a:r>
            <a:r>
              <a:rPr lang="en-US" altLang="en-US" dirty="0" err="1"/>
              <a:t>nghề</a:t>
            </a:r>
            <a:r>
              <a:rPr lang="en-US" altLang="en-US" dirty="0"/>
              <a:t> </a:t>
            </a:r>
            <a:r>
              <a:rPr lang="en-US" altLang="en-US" dirty="0" err="1"/>
              <a:t>sau</a:t>
            </a:r>
            <a:r>
              <a:rPr lang="en-US" altLang="en-US" dirty="0"/>
              <a:t>:</a:t>
            </a:r>
          </a:p>
          <a:p>
            <a:r>
              <a:rPr lang="en-US" altLang="en-US" dirty="0"/>
              <a:t>VD: </a:t>
            </a:r>
            <a:r>
              <a:rPr lang="en-US" altLang="en-US" dirty="0" err="1"/>
              <a:t>nghề</a:t>
            </a:r>
            <a:r>
              <a:rPr lang="en-US" altLang="en-US" dirty="0"/>
              <a:t> </a:t>
            </a:r>
            <a:r>
              <a:rPr lang="en-US" altLang="en-US" dirty="0" err="1"/>
              <a:t>tư</a:t>
            </a:r>
            <a:r>
              <a:rPr lang="en-US" altLang="en-US" dirty="0"/>
              <a:t> </a:t>
            </a:r>
            <a:r>
              <a:rPr lang="en-US" altLang="en-US" dirty="0" err="1"/>
              <a:t>vấn</a:t>
            </a:r>
            <a:r>
              <a:rPr lang="en-US" altLang="en-US" dirty="0"/>
              <a:t> </a:t>
            </a:r>
            <a:r>
              <a:rPr lang="en-US" altLang="en-US" dirty="0" err="1"/>
              <a:t>sinh</a:t>
            </a:r>
            <a:r>
              <a:rPr lang="en-US" altLang="en-US" dirty="0"/>
              <a:t> </a:t>
            </a:r>
            <a:r>
              <a:rPr lang="en-US" altLang="en-US" dirty="0" err="1"/>
              <a:t>viên</a:t>
            </a:r>
            <a:r>
              <a:rPr lang="en-US" altLang="en-US" dirty="0"/>
              <a:t> SCE</a:t>
            </a:r>
          </a:p>
        </p:txBody>
      </p:sp>
    </p:spTree>
    <p:extLst>
      <p:ext uri="{BB962C8B-B14F-4D97-AF65-F5344CB8AC3E}">
        <p14:creationId xmlns:p14="http://schemas.microsoft.com/office/powerpoint/2010/main" val="1599151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752600" y="274638"/>
            <a:ext cx="6553200" cy="1143000"/>
          </a:xfrm>
        </p:spPr>
        <p:txBody>
          <a:bodyPr/>
          <a:lstStyle/>
          <a:p>
            <a:r>
              <a:rPr lang="en-AU" altLang="en-US" b="1" dirty="0">
                <a:solidFill>
                  <a:srgbClr val="7030A0"/>
                </a:solidFill>
                <a:latin typeface="Times New Roman" panose="02020603050405020304" pitchFamily="18" charset="0"/>
                <a:cs typeface="Times New Roman" panose="02020603050405020304" pitchFamily="18" charset="0"/>
              </a:rPr>
              <a:t>SỰ KẾT HỢP CỦA 3 MÃ</a:t>
            </a:r>
          </a:p>
        </p:txBody>
      </p:sp>
      <p:sp>
        <p:nvSpPr>
          <p:cNvPr id="35843" name="Content Placeholder 2"/>
          <p:cNvSpPr>
            <a:spLocks noGrp="1"/>
          </p:cNvSpPr>
          <p:nvPr>
            <p:ph idx="1"/>
          </p:nvPr>
        </p:nvSpPr>
        <p:spPr>
          <a:xfrm>
            <a:off x="1501775" y="1600200"/>
            <a:ext cx="7185025" cy="4111625"/>
          </a:xfrm>
        </p:spPr>
        <p:txBody>
          <a:bodyPr/>
          <a:lstStyle/>
          <a:p>
            <a:r>
              <a:rPr lang="en-AU" altLang="en-US" dirty="0" err="1"/>
              <a:t>Nghề</a:t>
            </a:r>
            <a:r>
              <a:rPr lang="en-AU" altLang="en-US" dirty="0"/>
              <a:t> </a:t>
            </a:r>
            <a:r>
              <a:rPr lang="en-AU" altLang="en-US" dirty="0" err="1"/>
              <a:t>Tư</a:t>
            </a:r>
            <a:r>
              <a:rPr lang="en-AU" altLang="en-US" dirty="0"/>
              <a:t> </a:t>
            </a:r>
            <a:r>
              <a:rPr lang="en-AU" altLang="en-US" dirty="0" err="1"/>
              <a:t>Vấn</a:t>
            </a:r>
            <a:r>
              <a:rPr lang="en-AU" altLang="en-US" dirty="0"/>
              <a:t> Sinh </a:t>
            </a:r>
            <a:r>
              <a:rPr lang="en-AU" altLang="en-US" dirty="0" err="1"/>
              <a:t>Viên</a:t>
            </a:r>
            <a:endParaRPr lang="en-AU" altLang="en-US" dirty="0"/>
          </a:p>
          <a:p>
            <a:r>
              <a:rPr lang="en-AU" altLang="en-US" dirty="0"/>
              <a:t>SCE</a:t>
            </a:r>
          </a:p>
          <a:p>
            <a:r>
              <a:rPr lang="en-AU" altLang="en-US" dirty="0"/>
              <a:t>S: </a:t>
            </a:r>
            <a:r>
              <a:rPr lang="en-AU" altLang="en-US" dirty="0" err="1"/>
              <a:t>giúp</a:t>
            </a:r>
            <a:r>
              <a:rPr lang="en-AU" altLang="en-US" dirty="0"/>
              <a:t> </a:t>
            </a:r>
            <a:r>
              <a:rPr lang="en-AU" altLang="en-US" dirty="0" err="1"/>
              <a:t>đỡ</a:t>
            </a:r>
            <a:r>
              <a:rPr lang="en-AU" altLang="en-US" dirty="0"/>
              <a:t>, </a:t>
            </a:r>
            <a:r>
              <a:rPr lang="en-AU" altLang="en-US" dirty="0" err="1"/>
              <a:t>hỗ</a:t>
            </a:r>
            <a:r>
              <a:rPr lang="en-AU" altLang="en-US" dirty="0"/>
              <a:t> </a:t>
            </a:r>
            <a:r>
              <a:rPr lang="en-AU" altLang="en-US" dirty="0" err="1"/>
              <a:t>trợ</a:t>
            </a:r>
            <a:r>
              <a:rPr lang="en-AU" altLang="en-US" dirty="0"/>
              <a:t> sinh </a:t>
            </a:r>
            <a:r>
              <a:rPr lang="en-AU" altLang="en-US" dirty="0" err="1"/>
              <a:t>viên</a:t>
            </a:r>
            <a:r>
              <a:rPr lang="en-AU" altLang="en-US" dirty="0"/>
              <a:t> </a:t>
            </a:r>
          </a:p>
          <a:p>
            <a:r>
              <a:rPr lang="en-AU" altLang="en-US" dirty="0"/>
              <a:t>C: </a:t>
            </a:r>
            <a:r>
              <a:rPr lang="en-AU" altLang="en-US" dirty="0" err="1"/>
              <a:t>quản</a:t>
            </a:r>
            <a:r>
              <a:rPr lang="en-AU" altLang="en-US" dirty="0"/>
              <a:t> </a:t>
            </a:r>
            <a:r>
              <a:rPr lang="en-AU" altLang="en-US" dirty="0" err="1"/>
              <a:t>lý</a:t>
            </a:r>
            <a:r>
              <a:rPr lang="en-AU" altLang="en-US" dirty="0"/>
              <a:t> </a:t>
            </a:r>
            <a:r>
              <a:rPr lang="en-AU" altLang="en-US" dirty="0" err="1"/>
              <a:t>hồ</a:t>
            </a:r>
            <a:r>
              <a:rPr lang="en-AU" altLang="en-US" dirty="0"/>
              <a:t> </a:t>
            </a:r>
            <a:r>
              <a:rPr lang="en-AU" altLang="en-US" dirty="0" err="1"/>
              <a:t>sơ</a:t>
            </a:r>
            <a:r>
              <a:rPr lang="en-AU" altLang="en-US" dirty="0"/>
              <a:t> </a:t>
            </a:r>
            <a:r>
              <a:rPr lang="en-AU" altLang="en-US" dirty="0" err="1"/>
              <a:t>và</a:t>
            </a:r>
            <a:r>
              <a:rPr lang="en-AU" altLang="en-US" dirty="0"/>
              <a:t> </a:t>
            </a:r>
            <a:r>
              <a:rPr lang="en-AU" altLang="en-US" dirty="0" err="1"/>
              <a:t>sắp</a:t>
            </a:r>
            <a:r>
              <a:rPr lang="en-AU" altLang="en-US" dirty="0"/>
              <a:t> </a:t>
            </a:r>
            <a:r>
              <a:rPr lang="en-AU" altLang="en-US" dirty="0" err="1"/>
              <a:t>xếp</a:t>
            </a:r>
            <a:r>
              <a:rPr lang="en-AU" altLang="en-US" dirty="0"/>
              <a:t> </a:t>
            </a:r>
            <a:r>
              <a:rPr lang="en-AU" altLang="en-US" dirty="0" err="1"/>
              <a:t>hồ</a:t>
            </a:r>
            <a:r>
              <a:rPr lang="en-AU" altLang="en-US" dirty="0"/>
              <a:t> </a:t>
            </a:r>
            <a:r>
              <a:rPr lang="en-AU" altLang="en-US" dirty="0" err="1"/>
              <a:t>sơ</a:t>
            </a:r>
            <a:r>
              <a:rPr lang="en-AU" altLang="en-US" dirty="0"/>
              <a:t> </a:t>
            </a:r>
            <a:r>
              <a:rPr lang="en-AU" altLang="en-US" dirty="0" err="1"/>
              <a:t>theo</a:t>
            </a:r>
            <a:r>
              <a:rPr lang="en-AU" altLang="en-US" dirty="0"/>
              <a:t> </a:t>
            </a:r>
            <a:r>
              <a:rPr lang="en-AU" altLang="en-US" dirty="0" err="1"/>
              <a:t>trình</a:t>
            </a:r>
            <a:r>
              <a:rPr lang="en-AU" altLang="en-US" dirty="0"/>
              <a:t> </a:t>
            </a:r>
            <a:r>
              <a:rPr lang="en-AU" altLang="en-US" dirty="0" err="1"/>
              <a:t>tự</a:t>
            </a:r>
            <a:r>
              <a:rPr lang="en-AU" altLang="en-US" dirty="0"/>
              <a:t> </a:t>
            </a:r>
            <a:r>
              <a:rPr lang="en-AU" altLang="en-US" dirty="0" err="1"/>
              <a:t>hợp</a:t>
            </a:r>
            <a:r>
              <a:rPr lang="en-AU" altLang="en-US" dirty="0"/>
              <a:t> </a:t>
            </a:r>
            <a:r>
              <a:rPr lang="en-AU" altLang="en-US" dirty="0" err="1"/>
              <a:t>lý</a:t>
            </a:r>
            <a:endParaRPr lang="en-AU" altLang="en-US" dirty="0"/>
          </a:p>
          <a:p>
            <a:r>
              <a:rPr lang="en-AU" altLang="en-US" dirty="0"/>
              <a:t>E: </a:t>
            </a:r>
            <a:r>
              <a:rPr lang="en-AU" altLang="en-US" dirty="0" err="1"/>
              <a:t>quản</a:t>
            </a:r>
            <a:r>
              <a:rPr lang="en-AU" altLang="en-US" dirty="0"/>
              <a:t> </a:t>
            </a:r>
            <a:r>
              <a:rPr lang="en-AU" altLang="en-US" dirty="0" err="1"/>
              <a:t>lý</a:t>
            </a:r>
            <a:r>
              <a:rPr lang="en-AU" altLang="en-US" dirty="0"/>
              <a:t> </a:t>
            </a:r>
            <a:r>
              <a:rPr lang="en-AU" altLang="en-US" dirty="0" err="1"/>
              <a:t>thời</a:t>
            </a:r>
            <a:r>
              <a:rPr lang="en-AU" altLang="en-US" dirty="0"/>
              <a:t> </a:t>
            </a:r>
            <a:r>
              <a:rPr lang="en-AU" altLang="en-US" dirty="0" err="1"/>
              <a:t>gian</a:t>
            </a:r>
            <a:r>
              <a:rPr lang="en-AU" altLang="en-US" dirty="0"/>
              <a:t>, </a:t>
            </a:r>
            <a:r>
              <a:rPr lang="en-AU" altLang="en-US" dirty="0" err="1"/>
              <a:t>quản</a:t>
            </a:r>
            <a:r>
              <a:rPr lang="en-AU" altLang="en-US" dirty="0"/>
              <a:t> </a:t>
            </a:r>
            <a:r>
              <a:rPr lang="en-AU" altLang="en-US" dirty="0" err="1"/>
              <a:t>lý</a:t>
            </a:r>
            <a:r>
              <a:rPr lang="en-AU" altLang="en-US" dirty="0"/>
              <a:t> </a:t>
            </a:r>
            <a:r>
              <a:rPr lang="en-AU" altLang="en-US" dirty="0" err="1"/>
              <a:t>dự</a:t>
            </a:r>
            <a:r>
              <a:rPr lang="en-AU" altLang="en-US" dirty="0"/>
              <a:t> </a:t>
            </a:r>
            <a:r>
              <a:rPr lang="en-AU" altLang="en-US" dirty="0" err="1"/>
              <a:t>án</a:t>
            </a:r>
            <a:r>
              <a:rPr lang="en-AU" altLang="en-US" dirty="0"/>
              <a:t>, </a:t>
            </a:r>
            <a:r>
              <a:rPr lang="en-AU" altLang="en-US" dirty="0" err="1"/>
              <a:t>lên</a:t>
            </a:r>
            <a:r>
              <a:rPr lang="en-AU" altLang="en-US" dirty="0"/>
              <a:t> ý </a:t>
            </a:r>
            <a:r>
              <a:rPr lang="en-AU" altLang="en-US" dirty="0" err="1"/>
              <a:t>tưởng</a:t>
            </a:r>
            <a:r>
              <a:rPr lang="en-AU" altLang="en-US" dirty="0"/>
              <a:t> </a:t>
            </a:r>
            <a:r>
              <a:rPr lang="en-AU" altLang="en-US" dirty="0" err="1"/>
              <a:t>cho</a:t>
            </a:r>
            <a:r>
              <a:rPr lang="en-AU" altLang="en-US" dirty="0"/>
              <a:t> </a:t>
            </a:r>
            <a:r>
              <a:rPr lang="en-AU" altLang="en-US" dirty="0" err="1"/>
              <a:t>dự</a:t>
            </a:r>
            <a:r>
              <a:rPr lang="en-AU" altLang="en-US" dirty="0"/>
              <a:t> </a:t>
            </a:r>
            <a:r>
              <a:rPr lang="en-AU" altLang="en-US" dirty="0" err="1"/>
              <a:t>án</a:t>
            </a:r>
            <a:endParaRPr lang="en-AU" altLang="en-US" dirty="0"/>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62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Anh-dong-cay-xanh- (4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76535"/>
            <a:ext cx="6324600" cy="6477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3810000" y="3509933"/>
            <a:ext cx="381000" cy="448002"/>
          </a:xfrm>
          <a:custGeom>
            <a:avLst/>
            <a:gdLst>
              <a:gd name="connsiteX0" fmla="*/ 235527 w 471211"/>
              <a:gd name="connsiteY0" fmla="*/ 129347 h 497782"/>
              <a:gd name="connsiteX1" fmla="*/ 27709 w 471211"/>
              <a:gd name="connsiteY1" fmla="*/ 226329 h 497782"/>
              <a:gd name="connsiteX2" fmla="*/ 0 w 471211"/>
              <a:gd name="connsiteY2" fmla="*/ 281747 h 497782"/>
              <a:gd name="connsiteX3" fmla="*/ 41564 w 471211"/>
              <a:gd name="connsiteY3" fmla="*/ 378729 h 497782"/>
              <a:gd name="connsiteX4" fmla="*/ 83127 w 471211"/>
              <a:gd name="connsiteY4" fmla="*/ 406438 h 497782"/>
              <a:gd name="connsiteX5" fmla="*/ 110836 w 471211"/>
              <a:gd name="connsiteY5" fmla="*/ 448002 h 497782"/>
              <a:gd name="connsiteX6" fmla="*/ 235527 w 471211"/>
              <a:gd name="connsiteY6" fmla="*/ 475711 h 497782"/>
              <a:gd name="connsiteX7" fmla="*/ 401782 w 471211"/>
              <a:gd name="connsiteY7" fmla="*/ 475711 h 497782"/>
              <a:gd name="connsiteX8" fmla="*/ 457200 w 471211"/>
              <a:gd name="connsiteY8" fmla="*/ 392584 h 497782"/>
              <a:gd name="connsiteX9" fmla="*/ 471055 w 471211"/>
              <a:gd name="connsiteY9" fmla="*/ 337166 h 497782"/>
              <a:gd name="connsiteX10" fmla="*/ 415636 w 471211"/>
              <a:gd name="connsiteY10" fmla="*/ 184766 h 497782"/>
              <a:gd name="connsiteX11" fmla="*/ 374073 w 471211"/>
              <a:gd name="connsiteY11" fmla="*/ 157057 h 497782"/>
              <a:gd name="connsiteX12" fmla="*/ 235527 w 471211"/>
              <a:gd name="connsiteY12" fmla="*/ 115493 h 497782"/>
              <a:gd name="connsiteX13" fmla="*/ 249382 w 471211"/>
              <a:gd name="connsiteY13" fmla="*/ 73929 h 497782"/>
              <a:gd name="connsiteX14" fmla="*/ 277091 w 471211"/>
              <a:gd name="connsiteY14" fmla="*/ 4657 h 497782"/>
              <a:gd name="connsiteX15" fmla="*/ 235527 w 471211"/>
              <a:gd name="connsiteY15" fmla="*/ 129347 h 49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1211" h="497782">
                <a:moveTo>
                  <a:pt x="235527" y="129347"/>
                </a:moveTo>
                <a:cubicBezTo>
                  <a:pt x="193963" y="166292"/>
                  <a:pt x="79418" y="135838"/>
                  <a:pt x="27709" y="226329"/>
                </a:cubicBezTo>
                <a:cubicBezTo>
                  <a:pt x="17462" y="244261"/>
                  <a:pt x="9236" y="263274"/>
                  <a:pt x="0" y="281747"/>
                </a:cubicBezTo>
                <a:cubicBezTo>
                  <a:pt x="10599" y="324143"/>
                  <a:pt x="9671" y="346836"/>
                  <a:pt x="41564" y="378729"/>
                </a:cubicBezTo>
                <a:cubicBezTo>
                  <a:pt x="53338" y="390503"/>
                  <a:pt x="69273" y="397202"/>
                  <a:pt x="83127" y="406438"/>
                </a:cubicBezTo>
                <a:cubicBezTo>
                  <a:pt x="92363" y="420293"/>
                  <a:pt x="97834" y="437600"/>
                  <a:pt x="110836" y="448002"/>
                </a:cubicBezTo>
                <a:cubicBezTo>
                  <a:pt x="128788" y="462364"/>
                  <a:pt x="234673" y="475569"/>
                  <a:pt x="235527" y="475711"/>
                </a:cubicBezTo>
                <a:cubicBezTo>
                  <a:pt x="292935" y="494847"/>
                  <a:pt x="330813" y="513925"/>
                  <a:pt x="401782" y="475711"/>
                </a:cubicBezTo>
                <a:cubicBezTo>
                  <a:pt x="431103" y="459922"/>
                  <a:pt x="457200" y="392584"/>
                  <a:pt x="457200" y="392584"/>
                </a:cubicBezTo>
                <a:cubicBezTo>
                  <a:pt x="461818" y="374111"/>
                  <a:pt x="472636" y="356141"/>
                  <a:pt x="471055" y="337166"/>
                </a:cubicBezTo>
                <a:cubicBezTo>
                  <a:pt x="467473" y="294184"/>
                  <a:pt x="452154" y="221284"/>
                  <a:pt x="415636" y="184766"/>
                </a:cubicBezTo>
                <a:cubicBezTo>
                  <a:pt x="403862" y="172992"/>
                  <a:pt x="387927" y="166293"/>
                  <a:pt x="374073" y="157057"/>
                </a:cubicBezTo>
                <a:cubicBezTo>
                  <a:pt x="298864" y="166458"/>
                  <a:pt x="248757" y="208104"/>
                  <a:pt x="235527" y="115493"/>
                </a:cubicBezTo>
                <a:cubicBezTo>
                  <a:pt x="233462" y="101036"/>
                  <a:pt x="244254" y="87603"/>
                  <a:pt x="249382" y="73929"/>
                </a:cubicBezTo>
                <a:cubicBezTo>
                  <a:pt x="258114" y="50643"/>
                  <a:pt x="267855" y="-18434"/>
                  <a:pt x="277091" y="4657"/>
                </a:cubicBezTo>
                <a:cubicBezTo>
                  <a:pt x="294242" y="47536"/>
                  <a:pt x="277091" y="92402"/>
                  <a:pt x="235527" y="129347"/>
                </a:cubicBez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TextBox 8"/>
          <p:cNvSpPr txBox="1"/>
          <p:nvPr/>
        </p:nvSpPr>
        <p:spPr>
          <a:xfrm>
            <a:off x="2524300" y="3805535"/>
            <a:ext cx="1590500"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cao</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Freeform 9"/>
          <p:cNvSpPr/>
          <p:nvPr/>
        </p:nvSpPr>
        <p:spPr>
          <a:xfrm>
            <a:off x="2236126" y="2214533"/>
            <a:ext cx="507073" cy="524202"/>
          </a:xfrm>
          <a:custGeom>
            <a:avLst/>
            <a:gdLst>
              <a:gd name="connsiteX0" fmla="*/ 235527 w 471211"/>
              <a:gd name="connsiteY0" fmla="*/ 129347 h 497782"/>
              <a:gd name="connsiteX1" fmla="*/ 27709 w 471211"/>
              <a:gd name="connsiteY1" fmla="*/ 226329 h 497782"/>
              <a:gd name="connsiteX2" fmla="*/ 0 w 471211"/>
              <a:gd name="connsiteY2" fmla="*/ 281747 h 497782"/>
              <a:gd name="connsiteX3" fmla="*/ 41564 w 471211"/>
              <a:gd name="connsiteY3" fmla="*/ 378729 h 497782"/>
              <a:gd name="connsiteX4" fmla="*/ 83127 w 471211"/>
              <a:gd name="connsiteY4" fmla="*/ 406438 h 497782"/>
              <a:gd name="connsiteX5" fmla="*/ 110836 w 471211"/>
              <a:gd name="connsiteY5" fmla="*/ 448002 h 497782"/>
              <a:gd name="connsiteX6" fmla="*/ 235527 w 471211"/>
              <a:gd name="connsiteY6" fmla="*/ 475711 h 497782"/>
              <a:gd name="connsiteX7" fmla="*/ 401782 w 471211"/>
              <a:gd name="connsiteY7" fmla="*/ 475711 h 497782"/>
              <a:gd name="connsiteX8" fmla="*/ 457200 w 471211"/>
              <a:gd name="connsiteY8" fmla="*/ 392584 h 497782"/>
              <a:gd name="connsiteX9" fmla="*/ 471055 w 471211"/>
              <a:gd name="connsiteY9" fmla="*/ 337166 h 497782"/>
              <a:gd name="connsiteX10" fmla="*/ 415636 w 471211"/>
              <a:gd name="connsiteY10" fmla="*/ 184766 h 497782"/>
              <a:gd name="connsiteX11" fmla="*/ 374073 w 471211"/>
              <a:gd name="connsiteY11" fmla="*/ 157057 h 497782"/>
              <a:gd name="connsiteX12" fmla="*/ 235527 w 471211"/>
              <a:gd name="connsiteY12" fmla="*/ 115493 h 497782"/>
              <a:gd name="connsiteX13" fmla="*/ 249382 w 471211"/>
              <a:gd name="connsiteY13" fmla="*/ 73929 h 497782"/>
              <a:gd name="connsiteX14" fmla="*/ 277091 w 471211"/>
              <a:gd name="connsiteY14" fmla="*/ 4657 h 497782"/>
              <a:gd name="connsiteX15" fmla="*/ 235527 w 471211"/>
              <a:gd name="connsiteY15" fmla="*/ 129347 h 49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1211" h="497782">
                <a:moveTo>
                  <a:pt x="235527" y="129347"/>
                </a:moveTo>
                <a:cubicBezTo>
                  <a:pt x="193963" y="166292"/>
                  <a:pt x="79418" y="135838"/>
                  <a:pt x="27709" y="226329"/>
                </a:cubicBezTo>
                <a:cubicBezTo>
                  <a:pt x="17462" y="244261"/>
                  <a:pt x="9236" y="263274"/>
                  <a:pt x="0" y="281747"/>
                </a:cubicBezTo>
                <a:cubicBezTo>
                  <a:pt x="10599" y="324143"/>
                  <a:pt x="9671" y="346836"/>
                  <a:pt x="41564" y="378729"/>
                </a:cubicBezTo>
                <a:cubicBezTo>
                  <a:pt x="53338" y="390503"/>
                  <a:pt x="69273" y="397202"/>
                  <a:pt x="83127" y="406438"/>
                </a:cubicBezTo>
                <a:cubicBezTo>
                  <a:pt x="92363" y="420293"/>
                  <a:pt x="97834" y="437600"/>
                  <a:pt x="110836" y="448002"/>
                </a:cubicBezTo>
                <a:cubicBezTo>
                  <a:pt x="128788" y="462364"/>
                  <a:pt x="234673" y="475569"/>
                  <a:pt x="235527" y="475711"/>
                </a:cubicBezTo>
                <a:cubicBezTo>
                  <a:pt x="292935" y="494847"/>
                  <a:pt x="330813" y="513925"/>
                  <a:pt x="401782" y="475711"/>
                </a:cubicBezTo>
                <a:cubicBezTo>
                  <a:pt x="431103" y="459922"/>
                  <a:pt x="457200" y="392584"/>
                  <a:pt x="457200" y="392584"/>
                </a:cubicBezTo>
                <a:cubicBezTo>
                  <a:pt x="461818" y="374111"/>
                  <a:pt x="472636" y="356141"/>
                  <a:pt x="471055" y="337166"/>
                </a:cubicBezTo>
                <a:cubicBezTo>
                  <a:pt x="467473" y="294184"/>
                  <a:pt x="452154" y="221284"/>
                  <a:pt x="415636" y="184766"/>
                </a:cubicBezTo>
                <a:cubicBezTo>
                  <a:pt x="403862" y="172992"/>
                  <a:pt x="387927" y="166293"/>
                  <a:pt x="374073" y="157057"/>
                </a:cubicBezTo>
                <a:cubicBezTo>
                  <a:pt x="298864" y="166458"/>
                  <a:pt x="248757" y="208104"/>
                  <a:pt x="235527" y="115493"/>
                </a:cubicBezTo>
                <a:cubicBezTo>
                  <a:pt x="233462" y="101036"/>
                  <a:pt x="244254" y="87603"/>
                  <a:pt x="249382" y="73929"/>
                </a:cubicBezTo>
                <a:cubicBezTo>
                  <a:pt x="258114" y="50643"/>
                  <a:pt x="267855" y="-18434"/>
                  <a:pt x="277091" y="4657"/>
                </a:cubicBezTo>
                <a:cubicBezTo>
                  <a:pt x="294242" y="47536"/>
                  <a:pt x="277091" y="92402"/>
                  <a:pt x="235527" y="129347"/>
                </a:cubicBez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TextBox 10"/>
          <p:cNvSpPr txBox="1"/>
          <p:nvPr/>
        </p:nvSpPr>
        <p:spPr>
          <a:xfrm>
            <a:off x="34341" y="1907738"/>
            <a:ext cx="2552302" cy="830997"/>
          </a:xfrm>
          <a:prstGeom prst="rect">
            <a:avLst/>
          </a:prstGeom>
          <a:noFill/>
        </p:spPr>
        <p:txBody>
          <a:bodyPr wrap="non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tôn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trọng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066013" y="1010438"/>
            <a:ext cx="507073" cy="524202"/>
          </a:xfrm>
          <a:custGeom>
            <a:avLst/>
            <a:gdLst>
              <a:gd name="connsiteX0" fmla="*/ 235527 w 471211"/>
              <a:gd name="connsiteY0" fmla="*/ 129347 h 497782"/>
              <a:gd name="connsiteX1" fmla="*/ 27709 w 471211"/>
              <a:gd name="connsiteY1" fmla="*/ 226329 h 497782"/>
              <a:gd name="connsiteX2" fmla="*/ 0 w 471211"/>
              <a:gd name="connsiteY2" fmla="*/ 281747 h 497782"/>
              <a:gd name="connsiteX3" fmla="*/ 41564 w 471211"/>
              <a:gd name="connsiteY3" fmla="*/ 378729 h 497782"/>
              <a:gd name="connsiteX4" fmla="*/ 83127 w 471211"/>
              <a:gd name="connsiteY4" fmla="*/ 406438 h 497782"/>
              <a:gd name="connsiteX5" fmla="*/ 110836 w 471211"/>
              <a:gd name="connsiteY5" fmla="*/ 448002 h 497782"/>
              <a:gd name="connsiteX6" fmla="*/ 235527 w 471211"/>
              <a:gd name="connsiteY6" fmla="*/ 475711 h 497782"/>
              <a:gd name="connsiteX7" fmla="*/ 401782 w 471211"/>
              <a:gd name="connsiteY7" fmla="*/ 475711 h 497782"/>
              <a:gd name="connsiteX8" fmla="*/ 457200 w 471211"/>
              <a:gd name="connsiteY8" fmla="*/ 392584 h 497782"/>
              <a:gd name="connsiteX9" fmla="*/ 471055 w 471211"/>
              <a:gd name="connsiteY9" fmla="*/ 337166 h 497782"/>
              <a:gd name="connsiteX10" fmla="*/ 415636 w 471211"/>
              <a:gd name="connsiteY10" fmla="*/ 184766 h 497782"/>
              <a:gd name="connsiteX11" fmla="*/ 374073 w 471211"/>
              <a:gd name="connsiteY11" fmla="*/ 157057 h 497782"/>
              <a:gd name="connsiteX12" fmla="*/ 235527 w 471211"/>
              <a:gd name="connsiteY12" fmla="*/ 115493 h 497782"/>
              <a:gd name="connsiteX13" fmla="*/ 249382 w 471211"/>
              <a:gd name="connsiteY13" fmla="*/ 73929 h 497782"/>
              <a:gd name="connsiteX14" fmla="*/ 277091 w 471211"/>
              <a:gd name="connsiteY14" fmla="*/ 4657 h 497782"/>
              <a:gd name="connsiteX15" fmla="*/ 235527 w 471211"/>
              <a:gd name="connsiteY15" fmla="*/ 129347 h 49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1211" h="497782">
                <a:moveTo>
                  <a:pt x="235527" y="129347"/>
                </a:moveTo>
                <a:cubicBezTo>
                  <a:pt x="193963" y="166292"/>
                  <a:pt x="79418" y="135838"/>
                  <a:pt x="27709" y="226329"/>
                </a:cubicBezTo>
                <a:cubicBezTo>
                  <a:pt x="17462" y="244261"/>
                  <a:pt x="9236" y="263274"/>
                  <a:pt x="0" y="281747"/>
                </a:cubicBezTo>
                <a:cubicBezTo>
                  <a:pt x="10599" y="324143"/>
                  <a:pt x="9671" y="346836"/>
                  <a:pt x="41564" y="378729"/>
                </a:cubicBezTo>
                <a:cubicBezTo>
                  <a:pt x="53338" y="390503"/>
                  <a:pt x="69273" y="397202"/>
                  <a:pt x="83127" y="406438"/>
                </a:cubicBezTo>
                <a:cubicBezTo>
                  <a:pt x="92363" y="420293"/>
                  <a:pt x="97834" y="437600"/>
                  <a:pt x="110836" y="448002"/>
                </a:cubicBezTo>
                <a:cubicBezTo>
                  <a:pt x="128788" y="462364"/>
                  <a:pt x="234673" y="475569"/>
                  <a:pt x="235527" y="475711"/>
                </a:cubicBezTo>
                <a:cubicBezTo>
                  <a:pt x="292935" y="494847"/>
                  <a:pt x="330813" y="513925"/>
                  <a:pt x="401782" y="475711"/>
                </a:cubicBezTo>
                <a:cubicBezTo>
                  <a:pt x="431103" y="459922"/>
                  <a:pt x="457200" y="392584"/>
                  <a:pt x="457200" y="392584"/>
                </a:cubicBezTo>
                <a:cubicBezTo>
                  <a:pt x="461818" y="374111"/>
                  <a:pt x="472636" y="356141"/>
                  <a:pt x="471055" y="337166"/>
                </a:cubicBezTo>
                <a:cubicBezTo>
                  <a:pt x="467473" y="294184"/>
                  <a:pt x="452154" y="221284"/>
                  <a:pt x="415636" y="184766"/>
                </a:cubicBezTo>
                <a:cubicBezTo>
                  <a:pt x="403862" y="172992"/>
                  <a:pt x="387927" y="166293"/>
                  <a:pt x="374073" y="157057"/>
                </a:cubicBezTo>
                <a:cubicBezTo>
                  <a:pt x="298864" y="166458"/>
                  <a:pt x="248757" y="208104"/>
                  <a:pt x="235527" y="115493"/>
                </a:cubicBezTo>
                <a:cubicBezTo>
                  <a:pt x="233462" y="101036"/>
                  <a:pt x="244254" y="87603"/>
                  <a:pt x="249382" y="73929"/>
                </a:cubicBezTo>
                <a:cubicBezTo>
                  <a:pt x="258114" y="50643"/>
                  <a:pt x="267855" y="-18434"/>
                  <a:pt x="277091" y="4657"/>
                </a:cubicBezTo>
                <a:cubicBezTo>
                  <a:pt x="294242" y="47536"/>
                  <a:pt x="277091" y="92402"/>
                  <a:pt x="235527" y="129347"/>
                </a:cubicBez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Freeform 12"/>
          <p:cNvSpPr/>
          <p:nvPr/>
        </p:nvSpPr>
        <p:spPr>
          <a:xfrm>
            <a:off x="6096000" y="1295867"/>
            <a:ext cx="507073" cy="524202"/>
          </a:xfrm>
          <a:custGeom>
            <a:avLst/>
            <a:gdLst>
              <a:gd name="connsiteX0" fmla="*/ 235527 w 471211"/>
              <a:gd name="connsiteY0" fmla="*/ 129347 h 497782"/>
              <a:gd name="connsiteX1" fmla="*/ 27709 w 471211"/>
              <a:gd name="connsiteY1" fmla="*/ 226329 h 497782"/>
              <a:gd name="connsiteX2" fmla="*/ 0 w 471211"/>
              <a:gd name="connsiteY2" fmla="*/ 281747 h 497782"/>
              <a:gd name="connsiteX3" fmla="*/ 41564 w 471211"/>
              <a:gd name="connsiteY3" fmla="*/ 378729 h 497782"/>
              <a:gd name="connsiteX4" fmla="*/ 83127 w 471211"/>
              <a:gd name="connsiteY4" fmla="*/ 406438 h 497782"/>
              <a:gd name="connsiteX5" fmla="*/ 110836 w 471211"/>
              <a:gd name="connsiteY5" fmla="*/ 448002 h 497782"/>
              <a:gd name="connsiteX6" fmla="*/ 235527 w 471211"/>
              <a:gd name="connsiteY6" fmla="*/ 475711 h 497782"/>
              <a:gd name="connsiteX7" fmla="*/ 401782 w 471211"/>
              <a:gd name="connsiteY7" fmla="*/ 475711 h 497782"/>
              <a:gd name="connsiteX8" fmla="*/ 457200 w 471211"/>
              <a:gd name="connsiteY8" fmla="*/ 392584 h 497782"/>
              <a:gd name="connsiteX9" fmla="*/ 471055 w 471211"/>
              <a:gd name="connsiteY9" fmla="*/ 337166 h 497782"/>
              <a:gd name="connsiteX10" fmla="*/ 415636 w 471211"/>
              <a:gd name="connsiteY10" fmla="*/ 184766 h 497782"/>
              <a:gd name="connsiteX11" fmla="*/ 374073 w 471211"/>
              <a:gd name="connsiteY11" fmla="*/ 157057 h 497782"/>
              <a:gd name="connsiteX12" fmla="*/ 235527 w 471211"/>
              <a:gd name="connsiteY12" fmla="*/ 115493 h 497782"/>
              <a:gd name="connsiteX13" fmla="*/ 249382 w 471211"/>
              <a:gd name="connsiteY13" fmla="*/ 73929 h 497782"/>
              <a:gd name="connsiteX14" fmla="*/ 277091 w 471211"/>
              <a:gd name="connsiteY14" fmla="*/ 4657 h 497782"/>
              <a:gd name="connsiteX15" fmla="*/ 235527 w 471211"/>
              <a:gd name="connsiteY15" fmla="*/ 129347 h 49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1211" h="497782">
                <a:moveTo>
                  <a:pt x="235527" y="129347"/>
                </a:moveTo>
                <a:cubicBezTo>
                  <a:pt x="193963" y="166292"/>
                  <a:pt x="79418" y="135838"/>
                  <a:pt x="27709" y="226329"/>
                </a:cubicBezTo>
                <a:cubicBezTo>
                  <a:pt x="17462" y="244261"/>
                  <a:pt x="9236" y="263274"/>
                  <a:pt x="0" y="281747"/>
                </a:cubicBezTo>
                <a:cubicBezTo>
                  <a:pt x="10599" y="324143"/>
                  <a:pt x="9671" y="346836"/>
                  <a:pt x="41564" y="378729"/>
                </a:cubicBezTo>
                <a:cubicBezTo>
                  <a:pt x="53338" y="390503"/>
                  <a:pt x="69273" y="397202"/>
                  <a:pt x="83127" y="406438"/>
                </a:cubicBezTo>
                <a:cubicBezTo>
                  <a:pt x="92363" y="420293"/>
                  <a:pt x="97834" y="437600"/>
                  <a:pt x="110836" y="448002"/>
                </a:cubicBezTo>
                <a:cubicBezTo>
                  <a:pt x="128788" y="462364"/>
                  <a:pt x="234673" y="475569"/>
                  <a:pt x="235527" y="475711"/>
                </a:cubicBezTo>
                <a:cubicBezTo>
                  <a:pt x="292935" y="494847"/>
                  <a:pt x="330813" y="513925"/>
                  <a:pt x="401782" y="475711"/>
                </a:cubicBezTo>
                <a:cubicBezTo>
                  <a:pt x="431103" y="459922"/>
                  <a:pt x="457200" y="392584"/>
                  <a:pt x="457200" y="392584"/>
                </a:cubicBezTo>
                <a:cubicBezTo>
                  <a:pt x="461818" y="374111"/>
                  <a:pt x="472636" y="356141"/>
                  <a:pt x="471055" y="337166"/>
                </a:cubicBezTo>
                <a:cubicBezTo>
                  <a:pt x="467473" y="294184"/>
                  <a:pt x="452154" y="221284"/>
                  <a:pt x="415636" y="184766"/>
                </a:cubicBezTo>
                <a:cubicBezTo>
                  <a:pt x="403862" y="172992"/>
                  <a:pt x="387927" y="166293"/>
                  <a:pt x="374073" y="157057"/>
                </a:cubicBezTo>
                <a:cubicBezTo>
                  <a:pt x="298864" y="166458"/>
                  <a:pt x="248757" y="208104"/>
                  <a:pt x="235527" y="115493"/>
                </a:cubicBezTo>
                <a:cubicBezTo>
                  <a:pt x="233462" y="101036"/>
                  <a:pt x="244254" y="87603"/>
                  <a:pt x="249382" y="73929"/>
                </a:cubicBezTo>
                <a:cubicBezTo>
                  <a:pt x="258114" y="50643"/>
                  <a:pt x="267855" y="-18434"/>
                  <a:pt x="277091" y="4657"/>
                </a:cubicBezTo>
                <a:cubicBezTo>
                  <a:pt x="294242" y="47536"/>
                  <a:pt x="277091" y="92402"/>
                  <a:pt x="235527" y="129347"/>
                </a:cubicBez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4" name="Freeform 13"/>
          <p:cNvSpPr/>
          <p:nvPr/>
        </p:nvSpPr>
        <p:spPr>
          <a:xfrm>
            <a:off x="6349536" y="2476634"/>
            <a:ext cx="507073" cy="524202"/>
          </a:xfrm>
          <a:custGeom>
            <a:avLst/>
            <a:gdLst>
              <a:gd name="connsiteX0" fmla="*/ 235527 w 471211"/>
              <a:gd name="connsiteY0" fmla="*/ 129347 h 497782"/>
              <a:gd name="connsiteX1" fmla="*/ 27709 w 471211"/>
              <a:gd name="connsiteY1" fmla="*/ 226329 h 497782"/>
              <a:gd name="connsiteX2" fmla="*/ 0 w 471211"/>
              <a:gd name="connsiteY2" fmla="*/ 281747 h 497782"/>
              <a:gd name="connsiteX3" fmla="*/ 41564 w 471211"/>
              <a:gd name="connsiteY3" fmla="*/ 378729 h 497782"/>
              <a:gd name="connsiteX4" fmla="*/ 83127 w 471211"/>
              <a:gd name="connsiteY4" fmla="*/ 406438 h 497782"/>
              <a:gd name="connsiteX5" fmla="*/ 110836 w 471211"/>
              <a:gd name="connsiteY5" fmla="*/ 448002 h 497782"/>
              <a:gd name="connsiteX6" fmla="*/ 235527 w 471211"/>
              <a:gd name="connsiteY6" fmla="*/ 475711 h 497782"/>
              <a:gd name="connsiteX7" fmla="*/ 401782 w 471211"/>
              <a:gd name="connsiteY7" fmla="*/ 475711 h 497782"/>
              <a:gd name="connsiteX8" fmla="*/ 457200 w 471211"/>
              <a:gd name="connsiteY8" fmla="*/ 392584 h 497782"/>
              <a:gd name="connsiteX9" fmla="*/ 471055 w 471211"/>
              <a:gd name="connsiteY9" fmla="*/ 337166 h 497782"/>
              <a:gd name="connsiteX10" fmla="*/ 415636 w 471211"/>
              <a:gd name="connsiteY10" fmla="*/ 184766 h 497782"/>
              <a:gd name="connsiteX11" fmla="*/ 374073 w 471211"/>
              <a:gd name="connsiteY11" fmla="*/ 157057 h 497782"/>
              <a:gd name="connsiteX12" fmla="*/ 235527 w 471211"/>
              <a:gd name="connsiteY12" fmla="*/ 115493 h 497782"/>
              <a:gd name="connsiteX13" fmla="*/ 249382 w 471211"/>
              <a:gd name="connsiteY13" fmla="*/ 73929 h 497782"/>
              <a:gd name="connsiteX14" fmla="*/ 277091 w 471211"/>
              <a:gd name="connsiteY14" fmla="*/ 4657 h 497782"/>
              <a:gd name="connsiteX15" fmla="*/ 235527 w 471211"/>
              <a:gd name="connsiteY15" fmla="*/ 129347 h 49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1211" h="497782">
                <a:moveTo>
                  <a:pt x="235527" y="129347"/>
                </a:moveTo>
                <a:cubicBezTo>
                  <a:pt x="193963" y="166292"/>
                  <a:pt x="79418" y="135838"/>
                  <a:pt x="27709" y="226329"/>
                </a:cubicBezTo>
                <a:cubicBezTo>
                  <a:pt x="17462" y="244261"/>
                  <a:pt x="9236" y="263274"/>
                  <a:pt x="0" y="281747"/>
                </a:cubicBezTo>
                <a:cubicBezTo>
                  <a:pt x="10599" y="324143"/>
                  <a:pt x="9671" y="346836"/>
                  <a:pt x="41564" y="378729"/>
                </a:cubicBezTo>
                <a:cubicBezTo>
                  <a:pt x="53338" y="390503"/>
                  <a:pt x="69273" y="397202"/>
                  <a:pt x="83127" y="406438"/>
                </a:cubicBezTo>
                <a:cubicBezTo>
                  <a:pt x="92363" y="420293"/>
                  <a:pt x="97834" y="437600"/>
                  <a:pt x="110836" y="448002"/>
                </a:cubicBezTo>
                <a:cubicBezTo>
                  <a:pt x="128788" y="462364"/>
                  <a:pt x="234673" y="475569"/>
                  <a:pt x="235527" y="475711"/>
                </a:cubicBezTo>
                <a:cubicBezTo>
                  <a:pt x="292935" y="494847"/>
                  <a:pt x="330813" y="513925"/>
                  <a:pt x="401782" y="475711"/>
                </a:cubicBezTo>
                <a:cubicBezTo>
                  <a:pt x="431103" y="459922"/>
                  <a:pt x="457200" y="392584"/>
                  <a:pt x="457200" y="392584"/>
                </a:cubicBezTo>
                <a:cubicBezTo>
                  <a:pt x="461818" y="374111"/>
                  <a:pt x="472636" y="356141"/>
                  <a:pt x="471055" y="337166"/>
                </a:cubicBezTo>
                <a:cubicBezTo>
                  <a:pt x="467473" y="294184"/>
                  <a:pt x="452154" y="221284"/>
                  <a:pt x="415636" y="184766"/>
                </a:cubicBezTo>
                <a:cubicBezTo>
                  <a:pt x="403862" y="172992"/>
                  <a:pt x="387927" y="166293"/>
                  <a:pt x="374073" y="157057"/>
                </a:cubicBezTo>
                <a:cubicBezTo>
                  <a:pt x="298864" y="166458"/>
                  <a:pt x="248757" y="208104"/>
                  <a:pt x="235527" y="115493"/>
                </a:cubicBezTo>
                <a:cubicBezTo>
                  <a:pt x="233462" y="101036"/>
                  <a:pt x="244254" y="87603"/>
                  <a:pt x="249382" y="73929"/>
                </a:cubicBezTo>
                <a:cubicBezTo>
                  <a:pt x="258114" y="50643"/>
                  <a:pt x="267855" y="-18434"/>
                  <a:pt x="277091" y="4657"/>
                </a:cubicBezTo>
                <a:cubicBezTo>
                  <a:pt x="294242" y="47536"/>
                  <a:pt x="277091" y="92402"/>
                  <a:pt x="235527" y="129347"/>
                </a:cubicBez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5" name="TextBox 14"/>
          <p:cNvSpPr txBox="1"/>
          <p:nvPr/>
        </p:nvSpPr>
        <p:spPr>
          <a:xfrm>
            <a:off x="838200" y="605135"/>
            <a:ext cx="2553904"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ổn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629400" y="986135"/>
            <a:ext cx="1709122" cy="830997"/>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Môi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080511" y="2962870"/>
            <a:ext cx="2225289"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Oval 18"/>
          <p:cNvSpPr/>
          <p:nvPr/>
        </p:nvSpPr>
        <p:spPr>
          <a:xfrm>
            <a:off x="6315593" y="6049833"/>
            <a:ext cx="322814" cy="152400"/>
          </a:xfrm>
          <a:prstGeom prst="ellipse">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TextBox 19"/>
          <p:cNvSpPr txBox="1"/>
          <p:nvPr/>
        </p:nvSpPr>
        <p:spPr>
          <a:xfrm>
            <a:off x="6477000" y="5634335"/>
            <a:ext cx="1784463" cy="830997"/>
          </a:xfrm>
          <a:prstGeom prst="rect">
            <a:avLst/>
          </a:prstGeom>
          <a:noFill/>
        </p:spPr>
        <p:txBody>
          <a:bodyPr wrap="none" rtlCol="0">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Giá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trị</a:t>
            </a:r>
            <a:r>
              <a:rPr lang="en-US" sz="2400" b="1" dirty="0">
                <a:solidFill>
                  <a:srgbClr val="0000FF"/>
                </a:solidFill>
                <a:latin typeface="Times New Roman" panose="02020603050405020304" pitchFamily="18" charset="0"/>
                <a:cs typeface="Times New Roman" panose="02020603050405020304" pitchFamily="18" charset="0"/>
              </a:rPr>
              <a:t> </a:t>
            </a:r>
          </a:p>
          <a:p>
            <a:pPr algn="ctr"/>
            <a:r>
              <a:rPr lang="en-US" sz="2400" b="1" dirty="0" err="1">
                <a:solidFill>
                  <a:srgbClr val="0000FF"/>
                </a:solidFill>
                <a:latin typeface="Times New Roman" panose="02020603050405020304" pitchFamily="18" charset="0"/>
                <a:cs typeface="Times New Roman" panose="02020603050405020304" pitchFamily="18" charset="0"/>
              </a:rPr>
              <a:t>nghề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nghiệp</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1" name="Oval 20"/>
          <p:cNvSpPr/>
          <p:nvPr/>
        </p:nvSpPr>
        <p:spPr>
          <a:xfrm>
            <a:off x="2743199" y="5939135"/>
            <a:ext cx="322814" cy="186898"/>
          </a:xfrm>
          <a:prstGeom prst="ellipse">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Oval 21"/>
          <p:cNvSpPr/>
          <p:nvPr/>
        </p:nvSpPr>
        <p:spPr>
          <a:xfrm>
            <a:off x="3953393" y="6409914"/>
            <a:ext cx="322814" cy="186898"/>
          </a:xfrm>
          <a:prstGeom prst="ellipse">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Oval 22"/>
          <p:cNvSpPr/>
          <p:nvPr/>
        </p:nvSpPr>
        <p:spPr>
          <a:xfrm>
            <a:off x="5696986" y="6320135"/>
            <a:ext cx="322814" cy="186898"/>
          </a:xfrm>
          <a:prstGeom prst="ellipse">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TextBox 23"/>
          <p:cNvSpPr txBox="1"/>
          <p:nvPr/>
        </p:nvSpPr>
        <p:spPr>
          <a:xfrm>
            <a:off x="1524000" y="5782270"/>
            <a:ext cx="1269899" cy="461665"/>
          </a:xfrm>
          <a:prstGeom prst="rect">
            <a:avLst/>
          </a:prstGeom>
          <a:noFill/>
        </p:spPr>
        <p:txBody>
          <a:bodyPr wrap="non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Sở</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thích</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942914" y="6472535"/>
            <a:ext cx="1476686" cy="461665"/>
          </a:xfrm>
          <a:prstGeom prst="rect">
            <a:avLst/>
          </a:prstGeom>
          <a:noFill/>
        </p:spPr>
        <p:txBody>
          <a:bodyPr wrap="non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Khả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5334000" y="6396335"/>
            <a:ext cx="1168910" cy="461665"/>
          </a:xfrm>
          <a:prstGeom prst="rect">
            <a:avLst/>
          </a:prstGeom>
          <a:noFill/>
        </p:spPr>
        <p:txBody>
          <a:bodyPr wrap="non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Cá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tính</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257800" y="0"/>
            <a:ext cx="3601755" cy="523220"/>
          </a:xfrm>
          <a:prstGeom prst="rect">
            <a:avLst/>
          </a:prstGeom>
          <a:noFill/>
        </p:spPr>
        <p:txBody>
          <a:bodyPr wrap="none" rtlCol="0">
            <a:spAutoFit/>
          </a:bodyPr>
          <a:lstStyle/>
          <a:p>
            <a:r>
              <a:rPr lang="en-US" sz="2800" b="1" dirty="0">
                <a:solidFill>
                  <a:srgbClr val="FF0066"/>
                </a:solidFill>
                <a:latin typeface="Times New Roman" panose="02020603050405020304" pitchFamily="18" charset="0"/>
                <a:cs typeface="Times New Roman" panose="02020603050405020304" pitchFamily="18" charset="0"/>
              </a:rPr>
              <a:t>CÂY NGHỀ NGHIỆP</a:t>
            </a:r>
          </a:p>
        </p:txBody>
      </p:sp>
    </p:spTree>
    <p:extLst>
      <p:ext uri="{BB962C8B-B14F-4D97-AF65-F5344CB8AC3E}">
        <p14:creationId xmlns:p14="http://schemas.microsoft.com/office/powerpoint/2010/main" val="2346743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heel(1)">
                                      <p:cBhvr>
                                        <p:cTn id="41" dur="500"/>
                                        <p:tgtEl>
                                          <p:spTgt spid="20"/>
                                        </p:tgtEl>
                                      </p:cBhvr>
                                    </p:animEffec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heel(1)">
                                      <p:cBhvr>
                                        <p:cTn id="47" dur="500"/>
                                        <p:tgtEl>
                                          <p:spTgt spid="24"/>
                                        </p:tgtEl>
                                      </p:cBhvr>
                                    </p:animEffect>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nextCondLst>
                <p:cond evt="onClick" delay="0">
                  <p:tgtEl>
                    <p:spTgt spid="23"/>
                  </p:tgtEl>
                </p:cond>
              </p:nextCondLst>
            </p:seq>
          </p:childTnLst>
        </p:cTn>
      </p:par>
    </p:tnLst>
    <p:bldLst>
      <p:bldP spid="9" grpId="0"/>
      <p:bldP spid="11" grpId="0"/>
      <p:bldP spid="15" grpId="0"/>
      <p:bldP spid="16" grpId="0"/>
      <p:bldP spid="17" grpId="0"/>
      <p:bldP spid="20"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2039938" y="622300"/>
            <a:ext cx="3313112" cy="5780088"/>
          </a:xfrm>
          <a:prstGeom prst="rect">
            <a:avLst/>
          </a:prstGeom>
          <a:noFill/>
          <a:ln>
            <a:noFill/>
          </a:ln>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 indent="0">
              <a:buFont typeface="Arial"/>
              <a:buNone/>
              <a:defRPr/>
            </a:pPr>
            <a:r>
              <a:rPr lang="en-US" sz="2400" dirty="0"/>
              <a:t>1. </a:t>
            </a:r>
            <a:r>
              <a:rPr lang="en-US" sz="2400" dirty="0" err="1"/>
              <a:t>Bác</a:t>
            </a:r>
            <a:r>
              <a:rPr lang="en-US" sz="2400" dirty="0"/>
              <a:t> </a:t>
            </a:r>
            <a:r>
              <a:rPr lang="en-US" sz="2400" dirty="0" err="1"/>
              <a:t>sỹ</a:t>
            </a:r>
            <a:endParaRPr lang="en-US" sz="2400" dirty="0"/>
          </a:p>
          <a:p>
            <a:pPr marL="388620">
              <a:buFont typeface="Arial"/>
              <a:buAutoNum type="arabicPeriod"/>
              <a:defRPr/>
            </a:pPr>
            <a:endParaRPr lang="en-US" sz="2400" dirty="0"/>
          </a:p>
          <a:p>
            <a:pPr marL="45720" indent="0">
              <a:buFont typeface="Arial"/>
              <a:buNone/>
              <a:defRPr/>
            </a:pPr>
            <a:r>
              <a:rPr lang="en-US" sz="2400" dirty="0"/>
              <a:t>2. GV </a:t>
            </a:r>
            <a:r>
              <a:rPr lang="en-US" sz="2400" dirty="0" err="1"/>
              <a:t>thể</a:t>
            </a:r>
            <a:r>
              <a:rPr lang="en-US" sz="2400" dirty="0"/>
              <a:t> </a:t>
            </a:r>
            <a:r>
              <a:rPr lang="en-US" sz="2400" dirty="0" err="1"/>
              <a:t>dục</a:t>
            </a:r>
            <a:endParaRPr lang="en-US" sz="2400" dirty="0"/>
          </a:p>
          <a:p>
            <a:pPr marL="45720" indent="0">
              <a:buFont typeface="Arial"/>
              <a:buNone/>
              <a:defRPr/>
            </a:pPr>
            <a:endParaRPr lang="en-US" sz="2400" dirty="0"/>
          </a:p>
          <a:p>
            <a:pPr marL="45720" indent="0">
              <a:buFont typeface="Arial"/>
              <a:buNone/>
              <a:defRPr/>
            </a:pPr>
            <a:r>
              <a:rPr lang="en-US" sz="2400" dirty="0"/>
              <a:t>3. GV </a:t>
            </a:r>
            <a:r>
              <a:rPr lang="en-US" sz="2400" dirty="0" err="1"/>
              <a:t>dạy</a:t>
            </a:r>
            <a:r>
              <a:rPr lang="en-US" sz="2400" dirty="0"/>
              <a:t> </a:t>
            </a:r>
            <a:r>
              <a:rPr lang="en-US" sz="2400" dirty="0" err="1"/>
              <a:t>văn</a:t>
            </a:r>
            <a:endParaRPr lang="en-US" sz="2400" dirty="0"/>
          </a:p>
          <a:p>
            <a:pPr marL="45720" indent="0">
              <a:buFont typeface="Arial"/>
              <a:buNone/>
              <a:defRPr/>
            </a:pPr>
            <a:endParaRPr lang="en-US" sz="2400" dirty="0"/>
          </a:p>
          <a:p>
            <a:pPr marL="45720" indent="0">
              <a:buFont typeface="Arial"/>
              <a:buNone/>
              <a:defRPr/>
            </a:pPr>
            <a:r>
              <a:rPr lang="en-US" sz="2400" dirty="0"/>
              <a:t>4. </a:t>
            </a:r>
            <a:r>
              <a:rPr lang="en-US" sz="2400" dirty="0" err="1"/>
              <a:t>Thiết</a:t>
            </a:r>
            <a:r>
              <a:rPr lang="en-US" sz="2400" dirty="0"/>
              <a:t> </a:t>
            </a:r>
            <a:r>
              <a:rPr lang="en-US" sz="2400" dirty="0" err="1"/>
              <a:t>kế</a:t>
            </a:r>
            <a:r>
              <a:rPr lang="en-US" sz="2400" dirty="0"/>
              <a:t> </a:t>
            </a:r>
            <a:r>
              <a:rPr lang="en-US" sz="2400" dirty="0" err="1"/>
              <a:t>thời</a:t>
            </a:r>
            <a:r>
              <a:rPr lang="en-US" sz="2400" dirty="0"/>
              <a:t> </a:t>
            </a:r>
            <a:r>
              <a:rPr lang="en-US" sz="2400" dirty="0" err="1"/>
              <a:t>trang</a:t>
            </a:r>
            <a:endParaRPr lang="en-US" sz="2400" dirty="0"/>
          </a:p>
          <a:p>
            <a:pPr marL="45720" indent="0">
              <a:buFont typeface="Arial"/>
              <a:buNone/>
              <a:defRPr/>
            </a:pPr>
            <a:endParaRPr lang="en-US" sz="2400" dirty="0"/>
          </a:p>
          <a:p>
            <a:pPr marL="45720" indent="0">
              <a:buFont typeface="Arial"/>
              <a:buNone/>
              <a:defRPr/>
            </a:pPr>
            <a:r>
              <a:rPr lang="en-US" sz="2400" dirty="0"/>
              <a:t>5. </a:t>
            </a:r>
            <a:r>
              <a:rPr lang="en-US" sz="2400" dirty="0" err="1"/>
              <a:t>Kế</a:t>
            </a:r>
            <a:r>
              <a:rPr lang="en-US" sz="2400" dirty="0"/>
              <a:t> </a:t>
            </a:r>
            <a:r>
              <a:rPr lang="en-US" sz="2400" dirty="0" err="1"/>
              <a:t>toán</a:t>
            </a:r>
            <a:endParaRPr lang="en-US" sz="2400" dirty="0"/>
          </a:p>
          <a:p>
            <a:pPr marL="45720" indent="0">
              <a:buFont typeface="Arial"/>
              <a:buNone/>
              <a:defRPr/>
            </a:pPr>
            <a:endParaRPr lang="en-US" sz="2400" dirty="0"/>
          </a:p>
          <a:p>
            <a:pPr marL="45720" indent="0">
              <a:buFont typeface="Arial"/>
              <a:buNone/>
              <a:defRPr/>
            </a:pPr>
            <a:r>
              <a:rPr lang="en-US" sz="2400" dirty="0"/>
              <a:t>6. </a:t>
            </a:r>
            <a:r>
              <a:rPr lang="en-US" sz="2400" dirty="0" err="1"/>
              <a:t>Kiến</a:t>
            </a:r>
            <a:r>
              <a:rPr lang="en-US" sz="2400" dirty="0"/>
              <a:t> </a:t>
            </a:r>
            <a:r>
              <a:rPr lang="en-US" sz="2400" dirty="0" err="1"/>
              <a:t>trúc</a:t>
            </a:r>
            <a:r>
              <a:rPr lang="en-US" sz="2400" dirty="0"/>
              <a:t> </a:t>
            </a:r>
            <a:r>
              <a:rPr lang="en-US" sz="2400" dirty="0" err="1"/>
              <a:t>sư</a:t>
            </a:r>
            <a:endParaRPr lang="en-US" sz="2400" dirty="0"/>
          </a:p>
          <a:p>
            <a:pPr marL="45720" indent="0">
              <a:buFont typeface="Arial"/>
              <a:buNone/>
              <a:defRPr/>
            </a:pPr>
            <a:endParaRPr lang="en-US" sz="2400" dirty="0"/>
          </a:p>
          <a:p>
            <a:pPr marL="45720" indent="0">
              <a:buFont typeface="Arial"/>
              <a:buNone/>
              <a:defRPr/>
            </a:pPr>
            <a:endParaRPr lang="en-US" sz="2400" dirty="0"/>
          </a:p>
        </p:txBody>
      </p:sp>
      <p:sp>
        <p:nvSpPr>
          <p:cNvPr id="7" name="Rectangle 6"/>
          <p:cNvSpPr/>
          <p:nvPr/>
        </p:nvSpPr>
        <p:spPr>
          <a:xfrm>
            <a:off x="5353050" y="620713"/>
            <a:ext cx="3790950" cy="6048375"/>
          </a:xfrm>
          <a:prstGeom prst="rect">
            <a:avLst/>
          </a:prstGeom>
          <a:ln>
            <a:noFill/>
          </a:ln>
        </p:spPr>
        <p:txBody>
          <a:bodyPr>
            <a:spAutoFit/>
          </a:bodyPr>
          <a:lstStyle/>
          <a:p>
            <a:pPr marL="342900" indent="-342900">
              <a:buFontTx/>
              <a:buAutoNum type="arabicPeriod"/>
              <a:defRPr/>
            </a:pPr>
            <a:r>
              <a:rPr lang="en-US" sz="2800" dirty="0">
                <a:latin typeface="Arial" panose="020B0604020202020204" pitchFamily="34" charset="0"/>
              </a:rPr>
              <a:t>IRS</a:t>
            </a:r>
          </a:p>
          <a:p>
            <a:pPr marL="342900" indent="-342900">
              <a:buFontTx/>
              <a:buAutoNum type="arabicPeriod"/>
              <a:defRPr/>
            </a:pPr>
            <a:endParaRPr lang="en-US" sz="2800" dirty="0">
              <a:latin typeface="Arial" panose="020B0604020202020204" pitchFamily="34" charset="0"/>
            </a:endParaRPr>
          </a:p>
          <a:p>
            <a:pPr>
              <a:defRPr/>
            </a:pPr>
            <a:r>
              <a:rPr lang="en-US" sz="2800" dirty="0">
                <a:latin typeface="Arial" panose="020B0604020202020204" pitchFamily="34" charset="0"/>
              </a:rPr>
              <a:t>2. SRC</a:t>
            </a:r>
          </a:p>
          <a:p>
            <a:pPr>
              <a:defRPr/>
            </a:pPr>
            <a:endParaRPr lang="en-US" sz="2800" dirty="0">
              <a:latin typeface="Arial" panose="020B0604020202020204" pitchFamily="34" charset="0"/>
            </a:endParaRPr>
          </a:p>
          <a:p>
            <a:pPr>
              <a:defRPr/>
            </a:pPr>
            <a:r>
              <a:rPr lang="en-US" sz="2800" dirty="0">
                <a:latin typeface="Arial" panose="020B0604020202020204" pitchFamily="34" charset="0"/>
              </a:rPr>
              <a:t>3. SAC</a:t>
            </a:r>
          </a:p>
          <a:p>
            <a:pPr>
              <a:defRPr/>
            </a:pPr>
            <a:endParaRPr lang="en-US" sz="2800" dirty="0">
              <a:latin typeface="Arial" panose="020B0604020202020204" pitchFamily="34" charset="0"/>
            </a:endParaRPr>
          </a:p>
          <a:p>
            <a:pPr>
              <a:defRPr/>
            </a:pPr>
            <a:r>
              <a:rPr lang="en-US" sz="2800" dirty="0">
                <a:latin typeface="Arial" panose="020B0604020202020204" pitchFamily="34" charset="0"/>
              </a:rPr>
              <a:t>4. AER</a:t>
            </a:r>
          </a:p>
          <a:p>
            <a:pPr>
              <a:defRPr/>
            </a:pPr>
            <a:endParaRPr lang="en-US" sz="2800" dirty="0">
              <a:latin typeface="Arial" panose="020B0604020202020204" pitchFamily="34" charset="0"/>
            </a:endParaRPr>
          </a:p>
          <a:p>
            <a:pPr>
              <a:defRPr/>
            </a:pPr>
            <a:r>
              <a:rPr lang="en-US" sz="2800" dirty="0">
                <a:latin typeface="Arial" panose="020B0604020202020204" pitchFamily="34" charset="0"/>
              </a:rPr>
              <a:t>5. CES</a:t>
            </a:r>
          </a:p>
          <a:p>
            <a:pPr>
              <a:defRPr/>
            </a:pPr>
            <a:endParaRPr lang="en-US" sz="2800" dirty="0">
              <a:latin typeface="Arial" panose="020B0604020202020204" pitchFamily="34" charset="0"/>
            </a:endParaRPr>
          </a:p>
          <a:p>
            <a:pPr>
              <a:defRPr/>
            </a:pPr>
            <a:r>
              <a:rPr lang="en-US" sz="2800" dirty="0">
                <a:latin typeface="Arial" panose="020B0604020202020204" pitchFamily="34" charset="0"/>
              </a:rPr>
              <a:t>6. IRA</a:t>
            </a:r>
          </a:p>
          <a:p>
            <a:pPr>
              <a:defRPr/>
            </a:pPr>
            <a:endParaRPr lang="en-US" sz="2800" dirty="0">
              <a:latin typeface="Arial" panose="020B0604020202020204" pitchFamily="34" charset="0"/>
            </a:endParaRPr>
          </a:p>
          <a:p>
            <a:pPr>
              <a:defRPr/>
            </a:pPr>
            <a:endParaRPr lang="en-US" sz="1700" dirty="0">
              <a:latin typeface="Arial" panose="020B0604020202020204" pitchFamily="34" charset="0"/>
            </a:endParaRPr>
          </a:p>
          <a:p>
            <a:pPr>
              <a:defRPr/>
            </a:pPr>
            <a:endParaRPr lang="en-US" sz="1700" dirty="0">
              <a:latin typeface="Arial" panose="020B0604020202020204" pitchFamily="34" charset="0"/>
            </a:endParaRPr>
          </a:p>
          <a:p>
            <a:pPr>
              <a:defRPr/>
            </a:pPr>
            <a:endParaRPr lang="en-US" sz="1700" dirty="0">
              <a:latin typeface="Arial" panose="020B0604020202020204" pitchFamily="34" charset="0"/>
            </a:endParaRPr>
          </a:p>
        </p:txBody>
      </p:sp>
      <p:pic>
        <p:nvPicPr>
          <p:cNvPr id="368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449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8" end="8"/>
                                            </p:txEl>
                                          </p:spTgt>
                                        </p:tgtEl>
                                        <p:attrNameLst>
                                          <p:attrName>style.visibility</p:attrName>
                                        </p:attrNameLst>
                                      </p:cBhvr>
                                      <p:to>
                                        <p:strVal val="visible"/>
                                      </p:to>
                                    </p:set>
                                    <p:anim calcmode="lin" valueType="num">
                                      <p:cBhvr additive="base">
                                        <p:cTn id="6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 calcmode="lin" valueType="num">
                                      <p:cBhvr additive="base">
                                        <p:cTn id="6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7">
                                            <p:txEl>
                                              <p:pRg st="10" end="10"/>
                                            </p:txEl>
                                          </p:spTgt>
                                        </p:tgtEl>
                                        <p:attrNameLst>
                                          <p:attrName>style.visibility</p:attrName>
                                        </p:attrNameLst>
                                      </p:cBhvr>
                                      <p:to>
                                        <p:strVal val="visible"/>
                                      </p:to>
                                    </p:set>
                                    <p:anim calcmode="lin" valueType="num">
                                      <p:cBhvr additive="base">
                                        <p:cTn id="7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575"/>
            <a:ext cx="147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p:cNvSpPr txBox="1">
            <a:spLocks noChangeArrowheads="1"/>
          </p:cNvSpPr>
          <p:nvPr/>
        </p:nvSpPr>
        <p:spPr bwMode="auto">
          <a:xfrm>
            <a:off x="1919288" y="381000"/>
            <a:ext cx="708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vi-VN" altLang="en-US" sz="4000" b="1">
                <a:solidFill>
                  <a:srgbClr val="660066"/>
                </a:solidFill>
                <a:latin typeface="Calibri" pitchFamily="34" charset="0"/>
                <a:ea typeface="Calibri" pitchFamily="34" charset="0"/>
                <a:cs typeface="Calibri" pitchFamily="34" charset="0"/>
              </a:rPr>
              <a:t>Trường Hợp Đặc Biệt</a:t>
            </a:r>
          </a:p>
        </p:txBody>
      </p:sp>
      <p:pic>
        <p:nvPicPr>
          <p:cNvPr id="378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428148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869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715" y="990600"/>
            <a:ext cx="8629285" cy="1569660"/>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NỘI DUNG 3:</a:t>
            </a:r>
          </a:p>
          <a:p>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yếu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nghề</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C:\Users\USER\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24124"/>
            <a:ext cx="5897879" cy="421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33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6400" y="2000250"/>
            <a:ext cx="8688696" cy="4781550"/>
            <a:chOff x="1201055" y="152400"/>
            <a:chExt cx="6993210" cy="6629400"/>
          </a:xfrm>
        </p:grpSpPr>
        <p:sp>
          <p:nvSpPr>
            <p:cNvPr id="5" name="Oval 4"/>
            <p:cNvSpPr/>
            <p:nvPr/>
          </p:nvSpPr>
          <p:spPr>
            <a:xfrm>
              <a:off x="1353454" y="152400"/>
              <a:ext cx="6705600" cy="6629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t>HIEN</a:t>
              </a:r>
            </a:p>
          </p:txBody>
        </p:sp>
        <p:sp>
          <p:nvSpPr>
            <p:cNvPr id="6" name="Oval 5"/>
            <p:cNvSpPr/>
            <p:nvPr/>
          </p:nvSpPr>
          <p:spPr>
            <a:xfrm>
              <a:off x="1886854" y="838200"/>
              <a:ext cx="5638800" cy="52578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Oval 6"/>
            <p:cNvSpPr/>
            <p:nvPr/>
          </p:nvSpPr>
          <p:spPr>
            <a:xfrm>
              <a:off x="2648854" y="1611868"/>
              <a:ext cx="4267200" cy="364593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4423087" y="2872831"/>
              <a:ext cx="805342" cy="1066795"/>
            </a:xfrm>
            <a:prstGeom prst="rect">
              <a:avLst/>
            </a:prstGeom>
            <a:no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Tôi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92006" y="316467"/>
              <a:ext cx="996808" cy="51206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HIỆN TẠI</a:t>
              </a:r>
            </a:p>
          </p:txBody>
        </p:sp>
        <p:sp>
          <p:nvSpPr>
            <p:cNvPr id="2" name="Block Arc 1"/>
            <p:cNvSpPr/>
            <p:nvPr/>
          </p:nvSpPr>
          <p:spPr>
            <a:xfrm rot="5687570">
              <a:off x="6445624" y="2619402"/>
              <a:ext cx="1798709" cy="1698572"/>
            </a:xfrm>
            <a:prstGeom prst="blockArc">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TƯƠNG LAI</a:t>
              </a:r>
            </a:p>
          </p:txBody>
        </p:sp>
        <p:sp>
          <p:nvSpPr>
            <p:cNvPr id="17" name="Block Arc 16"/>
            <p:cNvSpPr/>
            <p:nvPr/>
          </p:nvSpPr>
          <p:spPr>
            <a:xfrm rot="16200000">
              <a:off x="1150986" y="2703226"/>
              <a:ext cx="1798709" cy="1698572"/>
            </a:xfrm>
            <a:prstGeom prst="blockArc">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QUÁ KHỨ</a:t>
              </a:r>
            </a:p>
          </p:txBody>
        </p:sp>
      </p:grpSp>
      <p:sp>
        <p:nvSpPr>
          <p:cNvPr id="12" name="Oval 11"/>
          <p:cNvSpPr/>
          <p:nvPr/>
        </p:nvSpPr>
        <p:spPr>
          <a:xfrm>
            <a:off x="-3276600" y="381001"/>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Thể</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lý</a:t>
            </a:r>
            <a:endParaRPr lang="en-US" sz="1400" b="1" dirty="0">
              <a:latin typeface="Times New Roman" panose="02020603050405020304" pitchFamily="18" charset="0"/>
              <a:cs typeface="Times New Roman" panose="02020603050405020304" pitchFamily="18" charset="0"/>
            </a:endParaRPr>
          </a:p>
        </p:txBody>
      </p:sp>
      <p:sp>
        <p:nvSpPr>
          <p:cNvPr id="13" name="Oval 12"/>
          <p:cNvSpPr/>
          <p:nvPr/>
        </p:nvSpPr>
        <p:spPr>
          <a:xfrm>
            <a:off x="-3276600" y="838201"/>
            <a:ext cx="1201616"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Niềm</a:t>
            </a:r>
            <a:r>
              <a:rPr lang="en-US" sz="1400" b="1" dirty="0">
                <a:latin typeface="Times New Roman" panose="02020603050405020304" pitchFamily="18" charset="0"/>
                <a:cs typeface="Times New Roman" panose="02020603050405020304" pitchFamily="18" charset="0"/>
              </a:rPr>
              <a:t> tin</a:t>
            </a:r>
          </a:p>
        </p:txBody>
      </p:sp>
      <p:sp>
        <p:nvSpPr>
          <p:cNvPr id="14" name="Oval 13"/>
          <p:cNvSpPr/>
          <p:nvPr/>
        </p:nvSpPr>
        <p:spPr>
          <a:xfrm>
            <a:off x="-3276600" y="1295401"/>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Sở</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thích</a:t>
            </a:r>
            <a:endParaRPr lang="en-US" sz="1400" b="1" dirty="0">
              <a:latin typeface="Times New Roman" panose="02020603050405020304" pitchFamily="18" charset="0"/>
              <a:cs typeface="Times New Roman" panose="02020603050405020304" pitchFamily="18" charset="0"/>
            </a:endParaRPr>
          </a:p>
        </p:txBody>
      </p:sp>
      <p:sp>
        <p:nvSpPr>
          <p:cNvPr id="15" name="Oval 14"/>
          <p:cNvSpPr/>
          <p:nvPr/>
        </p:nvSpPr>
        <p:spPr>
          <a:xfrm>
            <a:off x="-3276600" y="1752600"/>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Sự</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tự</a:t>
            </a:r>
            <a:r>
              <a:rPr lang="en-US" sz="1400" b="1" dirty="0">
                <a:latin typeface="Times New Roman" panose="02020603050405020304" pitchFamily="18" charset="0"/>
                <a:cs typeface="Times New Roman" panose="02020603050405020304" pitchFamily="18" charset="0"/>
              </a:rPr>
              <a:t> tin</a:t>
            </a:r>
          </a:p>
        </p:txBody>
      </p:sp>
      <p:sp>
        <p:nvSpPr>
          <p:cNvPr id="16" name="Oval 15"/>
          <p:cNvSpPr/>
          <p:nvPr/>
        </p:nvSpPr>
        <p:spPr>
          <a:xfrm>
            <a:off x="-3276600" y="2209801"/>
            <a:ext cx="1212751" cy="369332"/>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Sức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khỏe</a:t>
            </a:r>
            <a:endParaRPr lang="en-US" sz="1400" b="1" dirty="0">
              <a:latin typeface="Times New Roman" panose="02020603050405020304" pitchFamily="18" charset="0"/>
              <a:cs typeface="Times New Roman" panose="02020603050405020304" pitchFamily="18" charset="0"/>
            </a:endParaRPr>
          </a:p>
        </p:txBody>
      </p:sp>
      <p:sp>
        <p:nvSpPr>
          <p:cNvPr id="18" name="Oval 17"/>
          <p:cNvSpPr/>
          <p:nvPr/>
        </p:nvSpPr>
        <p:spPr>
          <a:xfrm>
            <a:off x="-3247293" y="2680120"/>
            <a:ext cx="1183444"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Khả</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năng</a:t>
            </a:r>
            <a:endParaRPr lang="en-US" sz="1400" b="1" dirty="0">
              <a:latin typeface="Times New Roman" panose="02020603050405020304" pitchFamily="18" charset="0"/>
              <a:cs typeface="Times New Roman" panose="02020603050405020304" pitchFamily="18" charset="0"/>
            </a:endParaRPr>
          </a:p>
        </p:txBody>
      </p:sp>
      <p:sp>
        <p:nvSpPr>
          <p:cNvPr id="19" name="Oval 18"/>
          <p:cNvSpPr/>
          <p:nvPr/>
        </p:nvSpPr>
        <p:spPr>
          <a:xfrm>
            <a:off x="-3247292" y="3183181"/>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Cá</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tính</a:t>
            </a:r>
            <a:endParaRPr lang="en-US" sz="1400" b="1" dirty="0">
              <a:latin typeface="Times New Roman" panose="02020603050405020304" pitchFamily="18" charset="0"/>
              <a:cs typeface="Times New Roman" panose="02020603050405020304" pitchFamily="18" charset="0"/>
            </a:endParaRPr>
          </a:p>
        </p:txBody>
      </p:sp>
      <p:sp>
        <p:nvSpPr>
          <p:cNvPr id="20" name="Oval 19"/>
          <p:cNvSpPr/>
          <p:nvPr/>
        </p:nvSpPr>
        <p:spPr>
          <a:xfrm>
            <a:off x="-3276598" y="3662920"/>
            <a:ext cx="1172308"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Giới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tính</a:t>
            </a:r>
            <a:endParaRPr lang="en-US" sz="1400" b="1" dirty="0">
              <a:latin typeface="Times New Roman" panose="02020603050405020304" pitchFamily="18" charset="0"/>
              <a:cs typeface="Times New Roman" panose="02020603050405020304" pitchFamily="18" charset="0"/>
            </a:endParaRPr>
          </a:p>
        </p:txBody>
      </p:sp>
      <p:sp>
        <p:nvSpPr>
          <p:cNvPr id="21" name="Oval 20"/>
          <p:cNvSpPr/>
          <p:nvPr/>
        </p:nvSpPr>
        <p:spPr>
          <a:xfrm>
            <a:off x="-3247292" y="4222687"/>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Tuổi</a:t>
            </a:r>
            <a:endParaRPr lang="en-US" sz="1400" b="1" dirty="0">
              <a:latin typeface="Times New Roman" panose="02020603050405020304" pitchFamily="18" charset="0"/>
              <a:cs typeface="Times New Roman" panose="02020603050405020304" pitchFamily="18" charset="0"/>
            </a:endParaRPr>
          </a:p>
        </p:txBody>
      </p:sp>
      <p:sp>
        <p:nvSpPr>
          <p:cNvPr id="22" name="Oval 21"/>
          <p:cNvSpPr/>
          <p:nvPr/>
        </p:nvSpPr>
        <p:spPr>
          <a:xfrm>
            <a:off x="-3247292" y="4674550"/>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Giá</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trị</a:t>
            </a:r>
            <a:endParaRPr lang="en-US" sz="1400" b="1" dirty="0">
              <a:latin typeface="Times New Roman" panose="02020603050405020304" pitchFamily="18" charset="0"/>
              <a:cs typeface="Times New Roman" panose="02020603050405020304" pitchFamily="18" charset="0"/>
            </a:endParaRPr>
          </a:p>
        </p:txBody>
      </p:sp>
      <p:sp>
        <p:nvSpPr>
          <p:cNvPr id="23" name="Oval 22"/>
          <p:cNvSpPr/>
          <p:nvPr/>
        </p:nvSpPr>
        <p:spPr>
          <a:xfrm>
            <a:off x="-3289495" y="5181601"/>
            <a:ext cx="1143000"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Dân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tộc</a:t>
            </a:r>
            <a:endParaRPr lang="en-US" sz="1400" b="1" dirty="0">
              <a:latin typeface="Times New Roman" panose="02020603050405020304" pitchFamily="18" charset="0"/>
              <a:cs typeface="Times New Roman" panose="02020603050405020304" pitchFamily="18" charset="0"/>
            </a:endParaRPr>
          </a:p>
        </p:txBody>
      </p:sp>
      <p:sp>
        <p:nvSpPr>
          <p:cNvPr id="25" name="Oval 24"/>
          <p:cNvSpPr/>
          <p:nvPr/>
        </p:nvSpPr>
        <p:spPr>
          <a:xfrm>
            <a:off x="-3304736" y="5867400"/>
            <a:ext cx="2298896" cy="50292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Kiến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thức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về</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thế</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giới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nghề</a:t>
            </a:r>
            <a:endParaRPr lang="en-US" sz="1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08000" y="800104"/>
            <a:ext cx="8331200" cy="1015663"/>
          </a:xfrm>
          <a:prstGeom prst="rect">
            <a:avLst/>
          </a:prstGeom>
          <a:noFill/>
        </p:spPr>
        <p:txBody>
          <a:bodyPr wrap="square" rtlCol="0">
            <a:spAutoFit/>
          </a:bodyPr>
          <a:lstStyle/>
          <a:p>
            <a:r>
              <a:rPr lang="en-US" sz="3000" b="1" dirty="0" err="1">
                <a:solidFill>
                  <a:srgbClr val="002060"/>
                </a:solidFill>
                <a:latin typeface="Times New Roman" pitchFamily="18" charset="0"/>
                <a:cs typeface="Times New Roman" pitchFamily="18" charset="0"/>
              </a:rPr>
              <a:t>Những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yếu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tố</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nhân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ảnh</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hưởng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đến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việc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chọn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học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chọn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nghề</a:t>
            </a:r>
            <a:endParaRPr lang="en-US" sz="3000" b="1" dirty="0">
              <a:solidFill>
                <a:srgbClr val="002060"/>
              </a:solidFill>
              <a:latin typeface="Times New Roman" pitchFamily="18" charset="0"/>
              <a:cs typeface="Times New Roman" pitchFamily="18" charset="0"/>
            </a:endParaRPr>
          </a:p>
        </p:txBody>
      </p:sp>
      <p:sp>
        <p:nvSpPr>
          <p:cNvPr id="26" name="TextBox 25"/>
          <p:cNvSpPr txBox="1"/>
          <p:nvPr/>
        </p:nvSpPr>
        <p:spPr>
          <a:xfrm>
            <a:off x="609600" y="285750"/>
            <a:ext cx="8331200" cy="553998"/>
          </a:xfrm>
          <a:prstGeom prst="rect">
            <a:avLst/>
          </a:prstGeom>
          <a:noFill/>
        </p:spPr>
        <p:txBody>
          <a:bodyPr wrap="square" rtlCol="0">
            <a:spAutoFit/>
          </a:bodyPr>
          <a:lstStyle/>
          <a:p>
            <a:pPr algn="ctr"/>
            <a:r>
              <a:rPr lang="en-US" sz="3000" b="1" dirty="0">
                <a:solidFill>
                  <a:srgbClr val="C00000"/>
                </a:solidFill>
                <a:latin typeface="Times New Roman" pitchFamily="18" charset="0"/>
                <a:cs typeface="Times New Roman" pitchFamily="18" charset="0"/>
              </a:rPr>
              <a:t>LÝ THUYẾT HỆ THỐNG</a:t>
            </a:r>
          </a:p>
        </p:txBody>
      </p:sp>
    </p:spTree>
    <p:extLst>
      <p:ext uri="{BB962C8B-B14F-4D97-AF65-F5344CB8AC3E}">
        <p14:creationId xmlns:p14="http://schemas.microsoft.com/office/powerpoint/2010/main" val="16312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025E-7 4.72222E-6 L 1.05042 0.5342 " pathEditMode="relative" rAng="0" ptsTypes="AA">
                                      <p:cBhvr>
                                        <p:cTn id="6" dur="500" fill="hold"/>
                                        <p:tgtEl>
                                          <p:spTgt spid="12"/>
                                        </p:tgtEl>
                                        <p:attrNameLst>
                                          <p:attrName>ppt_x</p:attrName>
                                          <p:attrName>ppt_y</p:attrName>
                                        </p:attrNameLst>
                                      </p:cBhvr>
                                      <p:rCtr x="525" y="267"/>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92414E-6 -1.94444E-6 L 0.78076 0.64254 " pathEditMode="relative" rAng="0" ptsTypes="AA">
                                      <p:cBhvr>
                                        <p:cTn id="10" dur="500" fill="hold"/>
                                        <p:tgtEl>
                                          <p:spTgt spid="13"/>
                                        </p:tgtEl>
                                        <p:attrNameLst>
                                          <p:attrName>ppt_x</p:attrName>
                                          <p:attrName>ppt_y</p:attrName>
                                        </p:attrNameLst>
                                      </p:cBhvr>
                                      <p:rCtr x="390" y="321"/>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0.00416 0.01753 L 0.65772 0.50173 " pathEditMode="relative" rAng="0" ptsTypes="AA">
                                      <p:cBhvr>
                                        <p:cTn id="14" dur="500" fill="hold"/>
                                        <p:tgtEl>
                                          <p:spTgt spid="14"/>
                                        </p:tgtEl>
                                        <p:attrNameLst>
                                          <p:attrName>ppt_x</p:attrName>
                                          <p:attrName>ppt_y</p:attrName>
                                        </p:attrNameLst>
                                      </p:cBhvr>
                                      <p:rCtr x="331" y="242"/>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0.00694 0.0342 L 0.75763 0.26006 " pathEditMode="relative" rAng="0" ptsTypes="AA">
                                      <p:cBhvr>
                                        <p:cTn id="18" dur="500" fill="hold"/>
                                        <p:tgtEl>
                                          <p:spTgt spid="15"/>
                                        </p:tgtEl>
                                        <p:attrNameLst>
                                          <p:attrName>ppt_x</p:attrName>
                                          <p:attrName>ppt_y</p:attrName>
                                        </p:attrNameLst>
                                      </p:cBhvr>
                                      <p:rCtr x="375" y="113"/>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4.33858E-6 2.22222E-6 L 0.61864 0.27222 " pathEditMode="relative" rAng="0" ptsTypes="AA">
                                      <p:cBhvr>
                                        <p:cTn id="22" dur="500" fill="hold"/>
                                        <p:tgtEl>
                                          <p:spTgt spid="16"/>
                                        </p:tgtEl>
                                        <p:attrNameLst>
                                          <p:attrName>ppt_x</p:attrName>
                                          <p:attrName>ppt_y</p:attrName>
                                        </p:attrNameLst>
                                      </p:cBhvr>
                                      <p:rCtr x="309" y="136"/>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0 -1.63737E-6 L 0.75712 0.28215 " pathEditMode="relative" rAng="0" ptsTypes="AA">
                                      <p:cBhvr>
                                        <p:cTn id="26" dur="500" fill="hold"/>
                                        <p:tgtEl>
                                          <p:spTgt spid="18"/>
                                        </p:tgtEl>
                                        <p:attrNameLst>
                                          <p:attrName>ppt_x</p:attrName>
                                          <p:attrName>ppt_y</p:attrName>
                                        </p:attrNameLst>
                                      </p:cBhvr>
                                      <p:rCtr x="37847" y="14107"/>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1.92414E-6 4.16667E-6 L 0.83626 0.12552 " pathEditMode="relative" rAng="0" ptsTypes="AA">
                                      <p:cBhvr>
                                        <p:cTn id="30" dur="500" fill="hold"/>
                                        <p:tgtEl>
                                          <p:spTgt spid="19"/>
                                        </p:tgtEl>
                                        <p:attrNameLst>
                                          <p:attrName>ppt_x</p:attrName>
                                          <p:attrName>ppt_y</p:attrName>
                                        </p:attrNameLst>
                                      </p:cBhvr>
                                      <p:rCtr x="418" y="63"/>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7.9556E-7 2.5E-6 L 0.64917 0.00573 " pathEditMode="relative" rAng="0" ptsTypes="AA">
                                      <p:cBhvr>
                                        <p:cTn id="34" dur="500" fill="hold"/>
                                        <p:tgtEl>
                                          <p:spTgt spid="20"/>
                                        </p:tgtEl>
                                        <p:attrNameLst>
                                          <p:attrName>ppt_x</p:attrName>
                                          <p:attrName>ppt_y</p:attrName>
                                        </p:attrNameLst>
                                      </p:cBhvr>
                                      <p:rCtr x="324" y="3"/>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grpId="0" nodeType="clickEffect">
                                  <p:stCondLst>
                                    <p:cond delay="0"/>
                                  </p:stCondLst>
                                  <p:childTnLst>
                                    <p:animMotion origin="layout" path="M 0.0703 -0.05851 L 0.96947 -0.07604 " pathEditMode="relative" rAng="0" ptsTypes="AA">
                                      <p:cBhvr>
                                        <p:cTn id="38" dur="500" fill="hold"/>
                                        <p:tgtEl>
                                          <p:spTgt spid="21"/>
                                        </p:tgtEl>
                                        <p:attrNameLst>
                                          <p:attrName>ppt_x</p:attrName>
                                          <p:attrName>ppt_y</p:attrName>
                                        </p:attrNameLst>
                                      </p:cBhvr>
                                      <p:rCtr x="450" y="-9"/>
                                    </p:animMotion>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grpId="0" nodeType="clickEffect">
                                  <p:stCondLst>
                                    <p:cond delay="0"/>
                                  </p:stCondLst>
                                  <p:childTnLst>
                                    <p:animMotion origin="layout" path="M 0.0592 0.16649 L 1.01387 -0.01684 " pathEditMode="relative" rAng="0" ptsTypes="AA">
                                      <p:cBhvr>
                                        <p:cTn id="42" dur="500" fill="hold"/>
                                        <p:tgtEl>
                                          <p:spTgt spid="22"/>
                                        </p:tgtEl>
                                        <p:attrNameLst>
                                          <p:attrName>ppt_x</p:attrName>
                                          <p:attrName>ppt_y</p:attrName>
                                        </p:attrNameLst>
                                      </p:cBhvr>
                                      <p:rCtr x="477" y="-92"/>
                                    </p:animMotion>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0" nodeType="clickEffect">
                                  <p:stCondLst>
                                    <p:cond delay="0"/>
                                  </p:stCondLst>
                                  <p:childTnLst>
                                    <p:animMotion origin="layout" path="M -2.72895E-6 4.72222E-6 L 0.9297 -0.0158 " pathEditMode="relative" rAng="0" ptsTypes="AA">
                                      <p:cBhvr>
                                        <p:cTn id="46" dur="500" fill="hold"/>
                                        <p:tgtEl>
                                          <p:spTgt spid="23"/>
                                        </p:tgtEl>
                                        <p:attrNameLst>
                                          <p:attrName>ppt_x</p:attrName>
                                          <p:attrName>ppt_y</p:attrName>
                                        </p:attrNameLst>
                                      </p:cBhvr>
                                      <p:rCtr x="465" y="-8"/>
                                    </p:animMotion>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grpId="0" nodeType="clickEffect">
                                  <p:stCondLst>
                                    <p:cond delay="0"/>
                                  </p:stCondLst>
                                  <p:childTnLst>
                                    <p:animMotion origin="layout" path="M 1.28585E-6 2.5E-6 L 0.84436 -0.40052 " pathEditMode="relative" rAng="0" ptsTypes="AA">
                                      <p:cBhvr>
                                        <p:cTn id="50" dur="500" fill="hold"/>
                                        <p:tgtEl>
                                          <p:spTgt spid="25"/>
                                        </p:tgtEl>
                                        <p:attrNameLst>
                                          <p:attrName>ppt_x</p:attrName>
                                          <p:attrName>ppt_y</p:attrName>
                                        </p:attrNameLst>
                                      </p:cBhvr>
                                      <p:rCtr x="422"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29853" y="2286000"/>
            <a:ext cx="8914148" cy="4572002"/>
            <a:chOff x="1315753" y="2235923"/>
            <a:chExt cx="6855794" cy="4545877"/>
          </a:xfrm>
        </p:grpSpPr>
        <p:sp>
          <p:nvSpPr>
            <p:cNvPr id="4" name="Oval 3"/>
            <p:cNvSpPr/>
            <p:nvPr/>
          </p:nvSpPr>
          <p:spPr>
            <a:xfrm>
              <a:off x="1353454" y="2254867"/>
              <a:ext cx="6705600" cy="452693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t>HIEN</a:t>
              </a:r>
            </a:p>
          </p:txBody>
        </p:sp>
        <p:sp>
          <p:nvSpPr>
            <p:cNvPr id="5" name="Oval 4"/>
            <p:cNvSpPr/>
            <p:nvPr/>
          </p:nvSpPr>
          <p:spPr>
            <a:xfrm>
              <a:off x="1886854" y="2652631"/>
              <a:ext cx="5638800" cy="375034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Oval 5"/>
            <p:cNvSpPr/>
            <p:nvPr/>
          </p:nvSpPr>
          <p:spPr>
            <a:xfrm>
              <a:off x="3310826" y="3618629"/>
              <a:ext cx="2895600" cy="165462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p:cNvSpPr txBox="1"/>
            <p:nvPr/>
          </p:nvSpPr>
          <p:spPr>
            <a:xfrm>
              <a:off x="4362237" y="4054273"/>
              <a:ext cx="769549" cy="765044"/>
            </a:xfrm>
            <a:prstGeom prst="rect">
              <a:avLst/>
            </a:prstGeom>
            <a:no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Tôi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245027" y="2235923"/>
              <a:ext cx="952505" cy="36722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HIỆN TẠI</a:t>
              </a:r>
            </a:p>
          </p:txBody>
        </p:sp>
        <p:sp>
          <p:nvSpPr>
            <p:cNvPr id="15" name="Block Arc 14"/>
            <p:cNvSpPr/>
            <p:nvPr/>
          </p:nvSpPr>
          <p:spPr>
            <a:xfrm rot="16200000">
              <a:off x="1265684" y="3745157"/>
              <a:ext cx="1798711" cy="1698574"/>
            </a:xfrm>
            <a:prstGeom prst="blockArc">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QUÁ KHỨ</a:t>
              </a:r>
            </a:p>
          </p:txBody>
        </p:sp>
        <p:sp>
          <p:nvSpPr>
            <p:cNvPr id="25" name="Block Arc 24"/>
            <p:cNvSpPr/>
            <p:nvPr/>
          </p:nvSpPr>
          <p:spPr>
            <a:xfrm rot="5400000">
              <a:off x="6422906" y="3669395"/>
              <a:ext cx="1798709" cy="1698572"/>
            </a:xfrm>
            <a:prstGeom prst="blockArc">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TƯƠNG LAI</a:t>
              </a:r>
            </a:p>
          </p:txBody>
        </p:sp>
      </p:grpSp>
      <p:sp>
        <p:nvSpPr>
          <p:cNvPr id="9" name="Oval 8"/>
          <p:cNvSpPr/>
          <p:nvPr/>
        </p:nvSpPr>
        <p:spPr>
          <a:xfrm>
            <a:off x="-2501705" y="-76200"/>
            <a:ext cx="1130105" cy="6418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Giáo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dục</a:t>
            </a:r>
            <a:endParaRPr lang="en-US" sz="1400" b="1" dirty="0">
              <a:latin typeface="Times New Roman" panose="02020603050405020304" pitchFamily="18" charset="0"/>
              <a:cs typeface="Times New Roman" panose="02020603050405020304" pitchFamily="18" charset="0"/>
            </a:endParaRPr>
          </a:p>
        </p:txBody>
      </p:sp>
      <p:sp>
        <p:nvSpPr>
          <p:cNvPr id="10" name="Oval 9"/>
          <p:cNvSpPr/>
          <p:nvPr/>
        </p:nvSpPr>
        <p:spPr>
          <a:xfrm>
            <a:off x="-2590800" y="718068"/>
            <a:ext cx="1473200" cy="4894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Truyền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thống</a:t>
            </a:r>
            <a:endParaRPr lang="en-US" sz="1400" b="1" dirty="0">
              <a:latin typeface="Times New Roman" panose="02020603050405020304" pitchFamily="18" charset="0"/>
              <a:cs typeface="Times New Roman" panose="02020603050405020304" pitchFamily="18" charset="0"/>
            </a:endParaRPr>
          </a:p>
        </p:txBody>
      </p:sp>
      <p:sp>
        <p:nvSpPr>
          <p:cNvPr id="11" name="Oval 10"/>
          <p:cNvSpPr/>
          <p:nvPr/>
        </p:nvSpPr>
        <p:spPr>
          <a:xfrm>
            <a:off x="-2590800" y="1295399"/>
            <a:ext cx="1676400" cy="61828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Nhóm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dân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tộc</a:t>
            </a:r>
            <a:endParaRPr lang="en-US" sz="1400" b="1" dirty="0">
              <a:latin typeface="Times New Roman" panose="02020603050405020304" pitchFamily="18" charset="0"/>
              <a:cs typeface="Times New Roman" panose="02020603050405020304" pitchFamily="18" charset="0"/>
            </a:endParaRPr>
          </a:p>
        </p:txBody>
      </p:sp>
      <p:sp>
        <p:nvSpPr>
          <p:cNvPr id="12" name="Oval 11"/>
          <p:cNvSpPr/>
          <p:nvPr/>
        </p:nvSpPr>
        <p:spPr>
          <a:xfrm>
            <a:off x="-2667000" y="2069070"/>
            <a:ext cx="1752600" cy="58408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Địa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điểm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địa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lý</a:t>
            </a:r>
            <a:endParaRPr lang="en-US" sz="1400" b="1" dirty="0">
              <a:latin typeface="Times New Roman" panose="02020603050405020304" pitchFamily="18" charset="0"/>
              <a:cs typeface="Times New Roman" panose="02020603050405020304" pitchFamily="18" charset="0"/>
            </a:endParaRPr>
          </a:p>
        </p:txBody>
      </p:sp>
      <p:sp>
        <p:nvSpPr>
          <p:cNvPr id="13" name="Oval 12"/>
          <p:cNvSpPr/>
          <p:nvPr/>
        </p:nvSpPr>
        <p:spPr>
          <a:xfrm>
            <a:off x="-2584348" y="2831070"/>
            <a:ext cx="1212751" cy="5513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Cộng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đồng</a:t>
            </a:r>
            <a:endParaRPr lang="en-US" sz="1400" b="1" dirty="0">
              <a:latin typeface="Times New Roman" panose="02020603050405020304" pitchFamily="18" charset="0"/>
              <a:cs typeface="Times New Roman" panose="02020603050405020304" pitchFamily="18" charset="0"/>
            </a:endParaRPr>
          </a:p>
        </p:txBody>
      </p:sp>
      <p:sp>
        <p:nvSpPr>
          <p:cNvPr id="16" name="Oval 15"/>
          <p:cNvSpPr/>
          <p:nvPr/>
        </p:nvSpPr>
        <p:spPr>
          <a:xfrm>
            <a:off x="-2713893" y="3667000"/>
            <a:ext cx="1570893" cy="676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Làng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xóm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xã</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huyện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tỉnh</a:t>
            </a:r>
            <a:endParaRPr lang="en-US" sz="1400" b="1" dirty="0">
              <a:latin typeface="Times New Roman" panose="02020603050405020304" pitchFamily="18" charset="0"/>
              <a:cs typeface="Times New Roman" panose="02020603050405020304" pitchFamily="18" charset="0"/>
            </a:endParaRPr>
          </a:p>
        </p:txBody>
      </p:sp>
      <p:sp>
        <p:nvSpPr>
          <p:cNvPr id="17" name="Oval 16"/>
          <p:cNvSpPr/>
          <p:nvPr/>
        </p:nvSpPr>
        <p:spPr>
          <a:xfrm>
            <a:off x="10335067" y="50146"/>
            <a:ext cx="1418492" cy="45099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Toàn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cầu</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hóa</a:t>
            </a:r>
            <a:endParaRPr lang="en-US" sz="1400" b="1" dirty="0">
              <a:latin typeface="Times New Roman" panose="02020603050405020304" pitchFamily="18" charset="0"/>
              <a:cs typeface="Times New Roman" panose="02020603050405020304" pitchFamily="18" charset="0"/>
            </a:endParaRPr>
          </a:p>
        </p:txBody>
      </p:sp>
      <p:sp>
        <p:nvSpPr>
          <p:cNvPr id="18" name="Oval 17"/>
          <p:cNvSpPr/>
          <p:nvPr/>
        </p:nvSpPr>
        <p:spPr>
          <a:xfrm>
            <a:off x="10515603" y="849868"/>
            <a:ext cx="1172308" cy="36933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Bạn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bè</a:t>
            </a:r>
            <a:endParaRPr lang="en-US" sz="1400" b="1" dirty="0">
              <a:latin typeface="Times New Roman" panose="02020603050405020304" pitchFamily="18" charset="0"/>
              <a:cs typeface="Times New Roman" panose="02020603050405020304" pitchFamily="18" charset="0"/>
            </a:endParaRPr>
          </a:p>
        </p:txBody>
      </p:sp>
      <p:sp>
        <p:nvSpPr>
          <p:cNvPr id="19" name="Oval 18"/>
          <p:cNvSpPr/>
          <p:nvPr/>
        </p:nvSpPr>
        <p:spPr>
          <a:xfrm>
            <a:off x="10240113" y="1541370"/>
            <a:ext cx="1447799" cy="74463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Thị</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trường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tuyển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dụng</a:t>
            </a:r>
            <a:endParaRPr lang="en-US" sz="1400" b="1" dirty="0">
              <a:latin typeface="Times New Roman" panose="02020603050405020304" pitchFamily="18" charset="0"/>
              <a:cs typeface="Times New Roman" panose="02020603050405020304" pitchFamily="18" charset="0"/>
            </a:endParaRPr>
          </a:p>
        </p:txBody>
      </p:sp>
      <p:sp>
        <p:nvSpPr>
          <p:cNvPr id="20" name="Oval 19"/>
          <p:cNvSpPr/>
          <p:nvPr/>
        </p:nvSpPr>
        <p:spPr>
          <a:xfrm>
            <a:off x="10591800" y="2565281"/>
            <a:ext cx="1397000" cy="58325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Trường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học</a:t>
            </a:r>
            <a:endParaRPr lang="en-US" sz="1400" b="1" dirty="0">
              <a:latin typeface="Times New Roman" panose="02020603050405020304" pitchFamily="18" charset="0"/>
              <a:cs typeface="Times New Roman" panose="02020603050405020304" pitchFamily="18" charset="0"/>
            </a:endParaRPr>
          </a:p>
        </p:txBody>
      </p:sp>
      <p:sp>
        <p:nvSpPr>
          <p:cNvPr id="21" name="Oval 20"/>
          <p:cNvSpPr/>
          <p:nvPr/>
        </p:nvSpPr>
        <p:spPr>
          <a:xfrm>
            <a:off x="10057815" y="3634173"/>
            <a:ext cx="1797733" cy="81769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err="1">
                <a:latin typeface="Times New Roman" panose="02020603050405020304" pitchFamily="18" charset="0"/>
                <a:cs typeface="Times New Roman" panose="02020603050405020304" pitchFamily="18" charset="0"/>
              </a:rPr>
              <a:t>Tình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trạng</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kinh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tế</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xã</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hội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của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gia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đình</a:t>
            </a:r>
            <a:endParaRPr lang="en-US" sz="1400" b="1" dirty="0">
              <a:latin typeface="Times New Roman" panose="02020603050405020304" pitchFamily="18" charset="0"/>
              <a:cs typeface="Times New Roman" panose="02020603050405020304" pitchFamily="18" charset="0"/>
            </a:endParaRPr>
          </a:p>
        </p:txBody>
      </p:sp>
      <p:sp>
        <p:nvSpPr>
          <p:cNvPr id="22" name="Oval 21"/>
          <p:cNvSpPr/>
          <p:nvPr/>
        </p:nvSpPr>
        <p:spPr>
          <a:xfrm>
            <a:off x="10471057" y="4953000"/>
            <a:ext cx="1384495" cy="533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latin typeface="Times New Roman" panose="02020603050405020304" pitchFamily="18" charset="0"/>
                <a:cs typeface="Times New Roman" panose="02020603050405020304" pitchFamily="18" charset="0"/>
              </a:rPr>
              <a:t>Gia </a:t>
            </a:r>
            <a:r>
              <a:rPr lang="en-US" sz="1400" b="1" dirty="0" err="1">
                <a:latin typeface="Times New Roman" panose="02020603050405020304" pitchFamily="18" charset="0"/>
                <a:cs typeface="Times New Roman" panose="02020603050405020304" pitchFamily="18" charset="0"/>
              </a:rPr>
              <a:t>đình</a:t>
            </a:r>
            <a:endParaRPr lang="en-US" sz="1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06400" y="857254"/>
            <a:ext cx="8331200" cy="1015663"/>
          </a:xfrm>
          <a:prstGeom prst="rect">
            <a:avLst/>
          </a:prstGeom>
          <a:noFill/>
        </p:spPr>
        <p:txBody>
          <a:bodyPr wrap="square" rtlCol="0">
            <a:spAutoFit/>
          </a:bodyPr>
          <a:lstStyle/>
          <a:p>
            <a:r>
              <a:rPr lang="en-US" sz="3000" b="1" dirty="0" err="1">
                <a:solidFill>
                  <a:srgbClr val="002060"/>
                </a:solidFill>
                <a:latin typeface="Times New Roman" pitchFamily="18" charset="0"/>
                <a:cs typeface="Times New Roman" pitchFamily="18" charset="0"/>
              </a:rPr>
              <a:t>Những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yếu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tố</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xã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hội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ảnh</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hưởng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đến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việc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chọn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học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chọn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nghề</a:t>
            </a:r>
            <a:endParaRPr lang="en-US" sz="3000" b="1" dirty="0">
              <a:solidFill>
                <a:srgbClr val="002060"/>
              </a:solidFill>
              <a:latin typeface="Times New Roman" pitchFamily="18" charset="0"/>
              <a:cs typeface="Times New Roman" pitchFamily="18" charset="0"/>
            </a:endParaRPr>
          </a:p>
        </p:txBody>
      </p:sp>
      <p:sp>
        <p:nvSpPr>
          <p:cNvPr id="27" name="TextBox 26"/>
          <p:cNvSpPr txBox="1"/>
          <p:nvPr/>
        </p:nvSpPr>
        <p:spPr>
          <a:xfrm>
            <a:off x="508000" y="285750"/>
            <a:ext cx="8331200" cy="553998"/>
          </a:xfrm>
          <a:prstGeom prst="rect">
            <a:avLst/>
          </a:prstGeom>
          <a:noFill/>
        </p:spPr>
        <p:txBody>
          <a:bodyPr wrap="square" rtlCol="0">
            <a:spAutoFit/>
          </a:bodyPr>
          <a:lstStyle/>
          <a:p>
            <a:pPr algn="ctr"/>
            <a:r>
              <a:rPr lang="en-US" sz="3000" b="1" dirty="0">
                <a:solidFill>
                  <a:srgbClr val="C00000"/>
                </a:solidFill>
                <a:latin typeface="Times New Roman" pitchFamily="18" charset="0"/>
                <a:cs typeface="Times New Roman" pitchFamily="18" charset="0"/>
              </a:rPr>
              <a:t>LÝ THUYẾT HỆ THỐNG</a:t>
            </a:r>
          </a:p>
        </p:txBody>
      </p:sp>
    </p:spTree>
    <p:extLst>
      <p:ext uri="{BB962C8B-B14F-4D97-AF65-F5344CB8AC3E}">
        <p14:creationId xmlns:p14="http://schemas.microsoft.com/office/powerpoint/2010/main" val="332157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79278E-7 -2.77778E-7 L 0.68895 0.42274 " pathEditMode="relative" rAng="0" ptsTypes="AA">
                                      <p:cBhvr>
                                        <p:cTn id="6" dur="500" fill="hold"/>
                                        <p:tgtEl>
                                          <p:spTgt spid="9"/>
                                        </p:tgtEl>
                                        <p:attrNameLst>
                                          <p:attrName>ppt_x</p:attrName>
                                          <p:attrName>ppt_y</p:attrName>
                                        </p:attrNameLst>
                                      </p:cBhvr>
                                      <p:rCtr x="34400" y="2110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94265E-7 2.22222E-6 L 0.51341 0.36805 " pathEditMode="relative" rAng="0" ptsTypes="AA">
                                      <p:cBhvr>
                                        <p:cTn id="10" dur="500" fill="hold"/>
                                        <p:tgtEl>
                                          <p:spTgt spid="10"/>
                                        </p:tgtEl>
                                        <p:attrNameLst>
                                          <p:attrName>ppt_x</p:attrName>
                                          <p:attrName>ppt_y</p:attrName>
                                        </p:attrNameLst>
                                      </p:cBhvr>
                                      <p:rCtr x="25700" y="1840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6.38298E-7 -4.16667E-6 L 0.44681 0.57448 " pathEditMode="relative" rAng="0" ptsTypes="AA">
                                      <p:cBhvr>
                                        <p:cTn id="14" dur="500" fill="hold"/>
                                        <p:tgtEl>
                                          <p:spTgt spid="11"/>
                                        </p:tgtEl>
                                        <p:attrNameLst>
                                          <p:attrName>ppt_x</p:attrName>
                                          <p:attrName>ppt_y</p:attrName>
                                        </p:attrNameLst>
                                      </p:cBhvr>
                                      <p:rCtr x="22300" y="2870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2.17391E-6 -8.33333E-7 L 0.40657 0.2474 " pathEditMode="relative" rAng="0" ptsTypes="AA">
                                      <p:cBhvr>
                                        <p:cTn id="18" dur="500" fill="hold"/>
                                        <p:tgtEl>
                                          <p:spTgt spid="12"/>
                                        </p:tgtEl>
                                        <p:attrNameLst>
                                          <p:attrName>ppt_x</p:attrName>
                                          <p:attrName>ppt_y</p:attrName>
                                        </p:attrNameLst>
                                      </p:cBhvr>
                                      <p:rCtr x="20300" y="12400"/>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3.70028E-6 -1.38889E-6 L 0.41581 0.23872 " pathEditMode="relative" rAng="0" ptsTypes="AA">
                                      <p:cBhvr>
                                        <p:cTn id="22" dur="500" fill="hold"/>
                                        <p:tgtEl>
                                          <p:spTgt spid="13"/>
                                        </p:tgtEl>
                                        <p:attrNameLst>
                                          <p:attrName>ppt_x</p:attrName>
                                          <p:attrName>ppt_y</p:attrName>
                                        </p:attrNameLst>
                                      </p:cBhvr>
                                      <p:rCtr x="20800" y="1190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4.55134E-6 2.22222E-6 L 0.61031 0.2743 " pathEditMode="relative" rAng="0" ptsTypes="AA">
                                      <p:cBhvr>
                                        <p:cTn id="26" dur="500" fill="hold"/>
                                        <p:tgtEl>
                                          <p:spTgt spid="16"/>
                                        </p:tgtEl>
                                        <p:attrNameLst>
                                          <p:attrName>ppt_x</p:attrName>
                                          <p:attrName>ppt_y</p:attrName>
                                        </p:attrNameLst>
                                      </p:cBhvr>
                                      <p:rCtr x="30500" y="13700"/>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3.00648E-6 -4.16667E-6 L -0.5962 0.45157 " pathEditMode="relative" rAng="0" ptsTypes="AA">
                                      <p:cBhvr>
                                        <p:cTn id="30" dur="500" fill="hold"/>
                                        <p:tgtEl>
                                          <p:spTgt spid="17"/>
                                        </p:tgtEl>
                                        <p:attrNameLst>
                                          <p:attrName>ppt_x</p:attrName>
                                          <p:attrName>ppt_y</p:attrName>
                                        </p:attrNameLst>
                                      </p:cBhvr>
                                      <p:rCtr x="-29800" y="22600"/>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2.77521E-6 1.94444E-6 L -0.49145 0.3908 " pathEditMode="relative" rAng="0" ptsTypes="AA">
                                      <p:cBhvr>
                                        <p:cTn id="34" dur="500" fill="hold"/>
                                        <p:tgtEl>
                                          <p:spTgt spid="18"/>
                                        </p:tgtEl>
                                        <p:attrNameLst>
                                          <p:attrName>ppt_x</p:attrName>
                                          <p:attrName>ppt_y</p:attrName>
                                        </p:attrNameLst>
                                      </p:cBhvr>
                                      <p:rCtr x="-24600" y="19500"/>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4.84736E-6 -3.05556E-6 L -0.3876 0.33768 " pathEditMode="relative" rAng="0" ptsTypes="AA">
                                      <p:cBhvr>
                                        <p:cTn id="38" dur="500" fill="hold"/>
                                        <p:tgtEl>
                                          <p:spTgt spid="19"/>
                                        </p:tgtEl>
                                        <p:attrNameLst>
                                          <p:attrName>ppt_x</p:attrName>
                                          <p:attrName>ppt_y</p:attrName>
                                        </p:attrNameLst>
                                      </p:cBhvr>
                                      <p:rCtr x="-19400" y="16900"/>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grpId="0" nodeType="clickEffect">
                                  <p:stCondLst>
                                    <p:cond delay="0"/>
                                  </p:stCondLst>
                                  <p:childTnLst>
                                    <p:animMotion origin="layout" path="M -1.85014E-8 -3.05556E-6 L -0.44542 0.30851 " pathEditMode="relative" rAng="0" ptsTypes="AA">
                                      <p:cBhvr>
                                        <p:cTn id="42" dur="500" fill="hold"/>
                                        <p:tgtEl>
                                          <p:spTgt spid="20"/>
                                        </p:tgtEl>
                                        <p:attrNameLst>
                                          <p:attrName>ppt_x</p:attrName>
                                          <p:attrName>ppt_y</p:attrName>
                                        </p:attrNameLst>
                                      </p:cBhvr>
                                      <p:rCtr x="-22300" y="15400"/>
                                    </p:animMotion>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0" nodeType="clickEffect">
                                  <p:stCondLst>
                                    <p:cond delay="0"/>
                                  </p:stCondLst>
                                  <p:childTnLst>
                                    <p:animMotion origin="layout" path="M 2.22017E-7 2.77778E-7 L -0.49769 0.23559 " pathEditMode="relative" rAng="0" ptsTypes="AA">
                                      <p:cBhvr>
                                        <p:cTn id="46" dur="500" fill="hold"/>
                                        <p:tgtEl>
                                          <p:spTgt spid="21"/>
                                        </p:tgtEl>
                                        <p:attrNameLst>
                                          <p:attrName>ppt_x</p:attrName>
                                          <p:attrName>ppt_y</p:attrName>
                                        </p:attrNameLst>
                                      </p:cBhvr>
                                      <p:rCtr x="-24900" y="11800"/>
                                    </p:animMotion>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grpId="0" nodeType="clickEffect">
                                  <p:stCondLst>
                                    <p:cond delay="0"/>
                                  </p:stCondLst>
                                  <p:childTnLst>
                                    <p:animMotion origin="layout" path="M -3.9778E-6 -1.11111E-6 L -0.67576 0.12222 " pathEditMode="relative" rAng="0" ptsTypes="AA">
                                      <p:cBhvr>
                                        <p:cTn id="50" dur="500" fill="hold"/>
                                        <p:tgtEl>
                                          <p:spTgt spid="22"/>
                                        </p:tgtEl>
                                        <p:attrNameLst>
                                          <p:attrName>ppt_x</p:attrName>
                                          <p:attrName>ppt_y</p:attrName>
                                        </p:attrNameLst>
                                      </p:cBhvr>
                                      <p:rCtr x="-33800" y="6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905000" y="304801"/>
            <a:ext cx="660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AU" altLang="en-US" sz="4000" b="1">
                <a:solidFill>
                  <a:srgbClr val="660066"/>
                </a:solidFill>
                <a:latin typeface="Calibri" pitchFamily="34" charset="0"/>
                <a:cs typeface="Calibri" pitchFamily="34" charset="0"/>
              </a:rPr>
              <a:t>Lý</a:t>
            </a:r>
            <a:r>
              <a:rPr lang="vi-VN" altLang="en-US" sz="4000" b="1">
                <a:solidFill>
                  <a:srgbClr val="660066"/>
                </a:solidFill>
                <a:latin typeface="Calibri" pitchFamily="34" charset="0"/>
                <a:cs typeface="Calibri" pitchFamily="34" charset="0"/>
              </a:rPr>
              <a:t> thuyế</a:t>
            </a:r>
            <a:r>
              <a:rPr lang="en-AU" altLang="en-US" sz="4000" b="1">
                <a:solidFill>
                  <a:srgbClr val="660066"/>
                </a:solidFill>
                <a:latin typeface="Calibri" pitchFamily="34" charset="0"/>
                <a:cs typeface="Calibri" pitchFamily="34" charset="0"/>
              </a:rPr>
              <a:t>t Hệ thống</a:t>
            </a:r>
            <a:endParaRPr lang="vi-VN" altLang="en-US" sz="4000" b="1">
              <a:solidFill>
                <a:srgbClr val="660066"/>
              </a:solidFill>
              <a:latin typeface="Calibri" pitchFamily="34" charset="0"/>
              <a:cs typeface="Calibri" pitchFamily="34" charset="0"/>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676400"/>
            <a:ext cx="8915404" cy="492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165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ck Arc 3"/>
          <p:cNvSpPr/>
          <p:nvPr/>
        </p:nvSpPr>
        <p:spPr>
          <a:xfrm rot="10800000" flipV="1">
            <a:off x="990603" y="838200"/>
            <a:ext cx="7128292" cy="5334000"/>
          </a:xfrm>
          <a:prstGeom prst="blockArc">
            <a:avLst>
              <a:gd name="adj1" fmla="val 10800004"/>
              <a:gd name="adj2" fmla="val 0"/>
              <a:gd name="adj3" fmla="val 25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LÝ THUYẾT HỆ THỐNG</a:t>
            </a:r>
          </a:p>
          <a:p>
            <a:pPr algn="ctr"/>
            <a:endParaRPr lang="en-US" sz="4000" b="1" dirty="0">
              <a:solidFill>
                <a:srgbClr val="FF0000"/>
              </a:solidFill>
              <a:latin typeface="Times New Roman" panose="02020603050405020304" pitchFamily="18" charset="0"/>
              <a:cs typeface="Times New Roman" panose="02020603050405020304" pitchFamily="18" charset="0"/>
            </a:endParaRPr>
          </a:p>
          <a:p>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25" name="Rectangle 1"/>
          <p:cNvSpPr>
            <a:spLocks noChangeArrowheads="1"/>
          </p:cNvSpPr>
          <p:nvPr/>
        </p:nvSpPr>
        <p:spPr bwMode="auto">
          <a:xfrm>
            <a:off x="457200" y="2070058"/>
            <a:ext cx="7924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36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lý</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thuyết</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hệ</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thống</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đều</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3600" b="1" i="0" u="none" strike="noStrike" cap="none" normalizeH="0" baseline="0" dirty="0" err="1">
                <a:ln>
                  <a:noFill/>
                </a:ln>
                <a:solidFill>
                  <a:schemeClr val="tx1"/>
                </a:solidFill>
                <a:effectLst/>
                <a:latin typeface="Calibri"/>
                <a:ea typeface="Calibri" pitchFamily="34" charset="0"/>
                <a:cs typeface="Times New Roman" pitchFamily="18" charset="0"/>
              </a:rPr>
              <a:t>ó</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nguy</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cơ</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bị</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t>
            </a:r>
            <a:r>
              <a:rPr kumimoji="0" lang="en-US" sz="36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động</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bởi</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định</a:t>
            </a:r>
            <a:r>
              <a:rPr kumimoji="0" lang="en-US" sz="36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kiến</a:t>
            </a:r>
            <a:r>
              <a:rPr kumimoji="0" lang="en-US" sz="36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a:t>
            </a:r>
            <a:r>
              <a:rPr kumimoji="0" lang="en-US" sz="36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khuôn</a:t>
            </a:r>
            <a:r>
              <a:rPr kumimoji="0" lang="en-US" sz="36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mẫu</a:t>
            </a:r>
            <a:r>
              <a:rPr kumimoji="0" lang="en-US" sz="36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rgbClr val="C00000"/>
                </a:solidFill>
                <a:effectLst/>
                <a:latin typeface="Times New Roman" pitchFamily="18" charset="0"/>
                <a:ea typeface="Calibri" pitchFamily="34" charset="0"/>
                <a:cs typeface="Times New Roman" pitchFamily="18" charset="0"/>
              </a:rPr>
              <a:t>giới</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việc</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chọn</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hướng</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học</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chọn</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nghề</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học</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sinh</a:t>
            </a:r>
            <a:r>
              <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36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03666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ck Arc 3"/>
          <p:cNvSpPr/>
          <p:nvPr/>
        </p:nvSpPr>
        <p:spPr>
          <a:xfrm rot="10800000" flipV="1">
            <a:off x="1016001" y="0"/>
            <a:ext cx="7128292" cy="5334000"/>
          </a:xfrm>
          <a:prstGeom prst="blockArc">
            <a:avLst>
              <a:gd name="adj1" fmla="val 10800004"/>
              <a:gd name="adj2" fmla="val 0"/>
              <a:gd name="adj3" fmla="val 25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0000"/>
              </a:solidFill>
              <a:latin typeface="Times New Roman" pitchFamily="18" charset="0"/>
              <a:cs typeface="Times New Roman" pitchFamily="18" charset="0"/>
            </a:endParaRPr>
          </a:p>
          <a:p>
            <a:pPr algn="ctr"/>
            <a:r>
              <a:rPr lang="en-US" sz="4000" b="1" dirty="0">
                <a:solidFill>
                  <a:srgbClr val="FF0000"/>
                </a:solidFill>
                <a:latin typeface="Times New Roman" pitchFamily="18" charset="0"/>
                <a:cs typeface="Times New Roman" pitchFamily="18" charset="0"/>
              </a:rPr>
              <a:t>KẾT LUẬN</a:t>
            </a:r>
          </a:p>
          <a:p>
            <a:pPr algn="ctr"/>
            <a:endParaRPr lang="en-US" sz="4000" b="1" dirty="0">
              <a:solidFill>
                <a:srgbClr val="C00000"/>
              </a:solidFill>
              <a:latin typeface="UVN Dung Dan" pitchFamily="66" charset="0"/>
              <a:cs typeface="Times New Roman" panose="02020603050405020304" pitchFamily="18" charset="0"/>
            </a:endParaRPr>
          </a:p>
          <a:p>
            <a:endParaRPr lang="en-US" sz="4000" b="1" dirty="0">
              <a:solidFill>
                <a:srgbClr val="C00000"/>
              </a:solidFill>
              <a:cs typeface="Times New Roman" panose="02020603050405020304" pitchFamily="18" charset="0"/>
            </a:endParaRPr>
          </a:p>
          <a:p>
            <a:pPr algn="ctr"/>
            <a:endParaRPr lang="en-US" sz="4000" b="1" dirty="0">
              <a:solidFill>
                <a:srgbClr val="C00000"/>
              </a:solidFill>
              <a:latin typeface="UVN Dung Dan" pitchFamily="66" charset="0"/>
              <a:cs typeface="Times New Roman" panose="02020603050405020304" pitchFamily="18" charset="0"/>
            </a:endParaRPr>
          </a:p>
          <a:p>
            <a:pPr algn="ctr"/>
            <a:endParaRPr lang="en-US" sz="4000" b="1" dirty="0">
              <a:solidFill>
                <a:srgbClr val="C00000"/>
              </a:solidFill>
              <a:latin typeface="UVN Dung Dan" pitchFamily="66" charset="0"/>
              <a:cs typeface="Times New Roman" panose="02020603050405020304" pitchFamily="18" charset="0"/>
            </a:endParaRPr>
          </a:p>
        </p:txBody>
      </p:sp>
      <p:sp>
        <p:nvSpPr>
          <p:cNvPr id="1025" name="Rectangle 1"/>
          <p:cNvSpPr>
            <a:spLocks noChangeArrowheads="1"/>
          </p:cNvSpPr>
          <p:nvPr/>
        </p:nvSpPr>
        <p:spPr bwMode="auto">
          <a:xfrm>
            <a:off x="457200" y="1154966"/>
            <a:ext cx="8382000" cy="74789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200" dirty="0" err="1"/>
              <a:t>Lý</a:t>
            </a:r>
            <a:r>
              <a:rPr lang="en-US" sz="3200" dirty="0"/>
              <a:t> </a:t>
            </a:r>
            <a:r>
              <a:rPr lang="en-US" sz="3200" dirty="0" err="1"/>
              <a:t>thuyết</a:t>
            </a:r>
            <a:r>
              <a:rPr lang="en-US" sz="3200" dirty="0"/>
              <a:t> </a:t>
            </a:r>
            <a:r>
              <a:rPr lang="en-US" sz="3200" dirty="0" err="1"/>
              <a:t>hệ</a:t>
            </a:r>
            <a:r>
              <a:rPr lang="en-US" sz="3200" dirty="0"/>
              <a:t> </a:t>
            </a:r>
            <a:r>
              <a:rPr lang="en-US" sz="3200" dirty="0" err="1"/>
              <a:t>thống</a:t>
            </a:r>
            <a:r>
              <a:rPr lang="en-US" sz="3200" dirty="0"/>
              <a:t> </a:t>
            </a:r>
            <a:r>
              <a:rPr lang="en-US" sz="3200" dirty="0" err="1"/>
              <a:t>rất</a:t>
            </a:r>
            <a:r>
              <a:rPr lang="en-US" sz="3200" dirty="0"/>
              <a:t> </a:t>
            </a:r>
            <a:r>
              <a:rPr lang="en-US" sz="3200" dirty="0" err="1"/>
              <a:t>quan</a:t>
            </a:r>
            <a:r>
              <a:rPr lang="en-US" sz="3200" dirty="0"/>
              <a:t> </a:t>
            </a:r>
            <a:r>
              <a:rPr lang="en-US" sz="3200" dirty="0" err="1"/>
              <a:t>trọng</a:t>
            </a:r>
            <a:r>
              <a:rPr lang="en-US" sz="3200" dirty="0"/>
              <a:t> </a:t>
            </a:r>
            <a:r>
              <a:rPr lang="en-US" sz="3200" dirty="0" err="1"/>
              <a:t>vì</a:t>
            </a:r>
            <a:r>
              <a:rPr lang="en-US" sz="3200" dirty="0"/>
              <a:t> con </a:t>
            </a:r>
            <a:r>
              <a:rPr lang="en-US" sz="3200" dirty="0" err="1"/>
              <a:t>người</a:t>
            </a:r>
            <a:r>
              <a:rPr lang="en-US" sz="3200" dirty="0"/>
              <a:t> </a:t>
            </a:r>
            <a:r>
              <a:rPr lang="en-US" sz="3200" dirty="0" err="1"/>
              <a:t>chúng</a:t>
            </a:r>
            <a:r>
              <a:rPr lang="en-US" sz="3200" dirty="0"/>
              <a:t> </a:t>
            </a:r>
            <a:r>
              <a:rPr lang="en-US" sz="3200" dirty="0" err="1"/>
              <a:t>ta</a:t>
            </a:r>
            <a:r>
              <a:rPr lang="en-US" sz="3200" dirty="0"/>
              <a:t> </a:t>
            </a:r>
            <a:r>
              <a:rPr lang="en-US" sz="3200" b="1" dirty="0" err="1"/>
              <a:t>không</a:t>
            </a:r>
            <a:r>
              <a:rPr lang="en-US" sz="3200" b="1" dirty="0"/>
              <a:t> </a:t>
            </a:r>
            <a:r>
              <a:rPr lang="en-US" sz="3200" b="1" dirty="0" err="1"/>
              <a:t>sống</a:t>
            </a:r>
            <a:r>
              <a:rPr lang="en-US" sz="3200" b="1" dirty="0"/>
              <a:t> </a:t>
            </a:r>
            <a:r>
              <a:rPr lang="en-US" sz="3200" b="1" dirty="0" err="1"/>
              <a:t>độc</a:t>
            </a:r>
            <a:r>
              <a:rPr lang="en-US" sz="3200" b="1" dirty="0"/>
              <a:t> </a:t>
            </a:r>
            <a:r>
              <a:rPr lang="en-US" sz="3200" b="1" dirty="0" err="1"/>
              <a:t>lập</a:t>
            </a:r>
            <a:r>
              <a:rPr lang="en-US" sz="3200" b="1" dirty="0"/>
              <a:t> </a:t>
            </a:r>
            <a:r>
              <a:rPr lang="en-US" sz="3200" b="1" dirty="0" err="1"/>
              <a:t>một</a:t>
            </a:r>
            <a:r>
              <a:rPr lang="en-US" sz="3200" b="1" dirty="0"/>
              <a:t> </a:t>
            </a:r>
            <a:r>
              <a:rPr lang="en-US" sz="3200" b="1" dirty="0" err="1"/>
              <a:t>mình</a:t>
            </a:r>
            <a:r>
              <a:rPr lang="en-US" sz="3200" b="1" dirty="0"/>
              <a:t>. </a:t>
            </a:r>
            <a:r>
              <a:rPr lang="en-US" sz="3200" dirty="0" err="1"/>
              <a:t>Chúng</a:t>
            </a:r>
            <a:r>
              <a:rPr lang="en-US" sz="3200" dirty="0"/>
              <a:t> </a:t>
            </a:r>
            <a:r>
              <a:rPr lang="en-US" sz="3200" dirty="0" err="1"/>
              <a:t>ta</a:t>
            </a:r>
            <a:r>
              <a:rPr lang="en-US" sz="3200" dirty="0"/>
              <a:t> </a:t>
            </a:r>
            <a:r>
              <a:rPr lang="en-US" sz="3200" dirty="0" err="1"/>
              <a:t>luôn</a:t>
            </a:r>
            <a:r>
              <a:rPr lang="en-US" sz="3200" dirty="0"/>
              <a:t> </a:t>
            </a:r>
            <a:r>
              <a:rPr lang="en-US" sz="3200" dirty="0" err="1"/>
              <a:t>tương</a:t>
            </a:r>
            <a:r>
              <a:rPr lang="en-US" sz="3200" dirty="0"/>
              <a:t> </a:t>
            </a:r>
            <a:r>
              <a:rPr lang="en-US" sz="3200" dirty="0" err="1"/>
              <a:t>tác</a:t>
            </a:r>
            <a:r>
              <a:rPr lang="en-US" sz="3200" dirty="0"/>
              <a:t> </a:t>
            </a:r>
            <a:r>
              <a:rPr lang="en-US" sz="3200" dirty="0" err="1"/>
              <a:t>với</a:t>
            </a:r>
            <a:r>
              <a:rPr lang="en-US" sz="3200" dirty="0"/>
              <a:t> </a:t>
            </a:r>
            <a:r>
              <a:rPr lang="en-US" sz="3200" dirty="0" err="1"/>
              <a:t>môi</a:t>
            </a:r>
            <a:r>
              <a:rPr lang="en-US" sz="3200" dirty="0"/>
              <a:t> </a:t>
            </a:r>
            <a:r>
              <a:rPr lang="en-US" sz="3200" dirty="0" err="1"/>
              <a:t>trường</a:t>
            </a:r>
            <a:r>
              <a:rPr lang="en-US" sz="3200" dirty="0"/>
              <a:t> </a:t>
            </a:r>
            <a:r>
              <a:rPr lang="en-US" sz="3200" dirty="0" err="1"/>
              <a:t>chung</a:t>
            </a:r>
            <a:r>
              <a:rPr lang="en-US" sz="3200" dirty="0"/>
              <a:t> </a:t>
            </a:r>
            <a:r>
              <a:rPr lang="en-US" sz="3200" dirty="0" err="1"/>
              <a:t>quanh</a:t>
            </a:r>
            <a:r>
              <a:rPr lang="en-US" sz="3200" dirty="0"/>
              <a:t> </a:t>
            </a:r>
            <a:r>
              <a:rPr lang="en-US" sz="3200" dirty="0" err="1"/>
              <a:t>và</a:t>
            </a:r>
            <a:r>
              <a:rPr lang="en-US" sz="3200" dirty="0"/>
              <a:t> </a:t>
            </a:r>
            <a:r>
              <a:rPr lang="en-US" sz="3200" dirty="0" err="1"/>
              <a:t>bị</a:t>
            </a:r>
            <a:r>
              <a:rPr lang="en-US" sz="3200" dirty="0"/>
              <a:t> </a:t>
            </a:r>
            <a:r>
              <a:rPr lang="en-US" sz="3200" dirty="0" err="1"/>
              <a:t>ảnh</a:t>
            </a:r>
            <a:r>
              <a:rPr lang="en-US" sz="3200" dirty="0"/>
              <a:t> </a:t>
            </a:r>
            <a:r>
              <a:rPr lang="en-US" sz="3200" dirty="0" err="1"/>
              <a:t>hưởng</a:t>
            </a:r>
            <a:r>
              <a:rPr lang="en-US" sz="3200" dirty="0"/>
              <a:t> </a:t>
            </a:r>
            <a:r>
              <a:rPr lang="en-US" sz="3200" dirty="0" err="1"/>
              <a:t>rất</a:t>
            </a:r>
            <a:r>
              <a:rPr lang="en-US" sz="3200" dirty="0"/>
              <a:t> </a:t>
            </a:r>
            <a:r>
              <a:rPr lang="en-US" sz="3200" dirty="0" err="1"/>
              <a:t>nhiều</a:t>
            </a:r>
            <a:r>
              <a:rPr lang="en-US" sz="3200" dirty="0"/>
              <a:t> </a:t>
            </a:r>
            <a:r>
              <a:rPr lang="en-US" sz="3200" dirty="0" err="1"/>
              <a:t>bởi</a:t>
            </a:r>
            <a:r>
              <a:rPr lang="en-US" sz="3200" dirty="0"/>
              <a:t> </a:t>
            </a:r>
            <a:r>
              <a:rPr lang="en-US" sz="3200" dirty="0" err="1"/>
              <a:t>những</a:t>
            </a:r>
            <a:r>
              <a:rPr lang="en-US" sz="3200" dirty="0"/>
              <a:t> </a:t>
            </a:r>
            <a:r>
              <a:rPr lang="en-US" sz="3200" dirty="0" err="1"/>
              <a:t>yếu</a:t>
            </a:r>
            <a:r>
              <a:rPr lang="en-US" sz="3200" dirty="0"/>
              <a:t> </a:t>
            </a:r>
            <a:r>
              <a:rPr lang="en-US" sz="3200" dirty="0" err="1"/>
              <a:t>tố</a:t>
            </a:r>
            <a:r>
              <a:rPr lang="en-US" sz="3200" dirty="0"/>
              <a:t> </a:t>
            </a:r>
            <a:r>
              <a:rPr lang="en-US" sz="3200" dirty="0" err="1"/>
              <a:t>từ</a:t>
            </a:r>
            <a:r>
              <a:rPr lang="en-US" sz="3200" dirty="0"/>
              <a:t> </a:t>
            </a:r>
            <a:r>
              <a:rPr lang="en-US" sz="3200" dirty="0" err="1"/>
              <a:t>môi</a:t>
            </a:r>
            <a:r>
              <a:rPr lang="en-US" sz="3200" dirty="0"/>
              <a:t> </a:t>
            </a:r>
            <a:r>
              <a:rPr lang="en-US" sz="3200" dirty="0" err="1"/>
              <a:t>trường</a:t>
            </a:r>
            <a:r>
              <a:rPr lang="en-US" sz="3200" dirty="0"/>
              <a:t> </a:t>
            </a:r>
            <a:r>
              <a:rPr lang="en-US" sz="3200" dirty="0" err="1"/>
              <a:t>ấy</a:t>
            </a:r>
            <a:r>
              <a:rPr lang="en-US" sz="3200" dirty="0"/>
              <a:t>, </a:t>
            </a:r>
            <a:r>
              <a:rPr lang="en-US" sz="3200" dirty="0" err="1"/>
              <a:t>trong</a:t>
            </a:r>
            <a:r>
              <a:rPr lang="en-US" sz="3200" dirty="0"/>
              <a:t> </a:t>
            </a:r>
            <a:r>
              <a:rPr lang="en-US" sz="3200" dirty="0" err="1"/>
              <a:t>đó</a:t>
            </a:r>
            <a:r>
              <a:rPr lang="en-US" sz="3200" dirty="0"/>
              <a:t>, </a:t>
            </a:r>
            <a:r>
              <a:rPr lang="en-US" sz="3200" dirty="0" err="1"/>
              <a:t>tác</a:t>
            </a:r>
            <a:r>
              <a:rPr lang="en-US" sz="3200" dirty="0"/>
              <a:t> </a:t>
            </a:r>
            <a:r>
              <a:rPr lang="en-US" sz="3200" dirty="0" err="1"/>
              <a:t>động</a:t>
            </a:r>
            <a:r>
              <a:rPr lang="en-US" sz="3200" dirty="0"/>
              <a:t> </a:t>
            </a:r>
            <a:r>
              <a:rPr lang="en-US" sz="3200" dirty="0" err="1"/>
              <a:t>có</a:t>
            </a:r>
            <a:r>
              <a:rPr lang="en-US" sz="3200" dirty="0"/>
              <a:t> </a:t>
            </a:r>
            <a:r>
              <a:rPr lang="en-US" sz="3200" dirty="0" err="1"/>
              <a:t>ảnh</a:t>
            </a:r>
            <a:r>
              <a:rPr lang="en-US" sz="3200" dirty="0"/>
              <a:t> </a:t>
            </a:r>
            <a:r>
              <a:rPr lang="en-US" sz="3200" dirty="0" err="1"/>
              <a:t>hưởng</a:t>
            </a:r>
            <a:r>
              <a:rPr lang="en-US" sz="3200" dirty="0"/>
              <a:t> </a:t>
            </a:r>
            <a:r>
              <a:rPr lang="en-US" sz="3200" dirty="0" err="1"/>
              <a:t>trực</a:t>
            </a:r>
            <a:r>
              <a:rPr lang="en-US" sz="3200" dirty="0"/>
              <a:t> </a:t>
            </a:r>
            <a:r>
              <a:rPr lang="en-US" sz="3200" dirty="0" err="1"/>
              <a:t>tiếp</a:t>
            </a:r>
            <a:r>
              <a:rPr lang="en-US" sz="3200" dirty="0"/>
              <a:t> </a:t>
            </a:r>
            <a:r>
              <a:rPr lang="en-US" sz="3200" dirty="0" err="1"/>
              <a:t>tới</a:t>
            </a:r>
            <a:r>
              <a:rPr lang="en-US" sz="3200" dirty="0"/>
              <a:t> </a:t>
            </a:r>
            <a:r>
              <a:rPr lang="en-US" sz="3200" dirty="0" err="1"/>
              <a:t>việc</a:t>
            </a:r>
            <a:r>
              <a:rPr lang="en-US" sz="3200" dirty="0"/>
              <a:t> </a:t>
            </a:r>
            <a:r>
              <a:rPr lang="en-US" sz="3200" dirty="0" err="1"/>
              <a:t>chọn</a:t>
            </a:r>
            <a:r>
              <a:rPr lang="en-US" sz="3200" dirty="0"/>
              <a:t> </a:t>
            </a:r>
            <a:r>
              <a:rPr lang="en-US" sz="3200" dirty="0" err="1"/>
              <a:t>hướng</a:t>
            </a:r>
            <a:r>
              <a:rPr lang="en-US" sz="3200" dirty="0"/>
              <a:t> </a:t>
            </a:r>
            <a:r>
              <a:rPr lang="en-US" sz="3200" dirty="0" err="1"/>
              <a:t>học</a:t>
            </a:r>
            <a:r>
              <a:rPr lang="en-US" sz="3200" dirty="0"/>
              <a:t>, </a:t>
            </a:r>
            <a:r>
              <a:rPr lang="en-US" sz="3200" dirty="0" err="1"/>
              <a:t>chọn</a:t>
            </a:r>
            <a:r>
              <a:rPr lang="en-US" sz="3200" dirty="0"/>
              <a:t> </a:t>
            </a:r>
            <a:r>
              <a:rPr lang="en-US" sz="3200" dirty="0" err="1"/>
              <a:t>nghề</a:t>
            </a:r>
            <a:r>
              <a:rPr lang="en-US" sz="3200" dirty="0"/>
              <a:t> </a:t>
            </a:r>
            <a:r>
              <a:rPr lang="en-US" sz="3200" dirty="0" err="1"/>
              <a:t>của</a:t>
            </a:r>
            <a:r>
              <a:rPr lang="en-US" sz="3200" dirty="0"/>
              <a:t> </a:t>
            </a:r>
            <a:r>
              <a:rPr lang="en-US" sz="3200" dirty="0" err="1"/>
              <a:t>các</a:t>
            </a:r>
            <a:r>
              <a:rPr lang="en-US" sz="3200" dirty="0"/>
              <a:t> </a:t>
            </a:r>
            <a:r>
              <a:rPr lang="en-US" sz="3200" dirty="0" err="1"/>
              <a:t>em</a:t>
            </a:r>
            <a:r>
              <a:rPr lang="en-US" sz="3200" dirty="0"/>
              <a:t> </a:t>
            </a:r>
            <a:r>
              <a:rPr lang="en-US" sz="3200" dirty="0" err="1"/>
              <a:t>chính</a:t>
            </a:r>
            <a:r>
              <a:rPr lang="en-US" sz="3200" dirty="0"/>
              <a:t> </a:t>
            </a:r>
            <a:r>
              <a:rPr lang="en-US" sz="3200" dirty="0" err="1"/>
              <a:t>là</a:t>
            </a:r>
            <a:r>
              <a:rPr lang="en-US" sz="3200" dirty="0"/>
              <a:t> </a:t>
            </a:r>
            <a:r>
              <a:rPr lang="en-US" sz="3200" b="1" i="1" dirty="0" err="1"/>
              <a:t>truyền</a:t>
            </a:r>
            <a:r>
              <a:rPr lang="en-US" sz="3200" b="1" i="1" dirty="0"/>
              <a:t> </a:t>
            </a:r>
            <a:r>
              <a:rPr lang="en-US" sz="3200" b="1" i="1" dirty="0" err="1"/>
              <a:t>thống</a:t>
            </a:r>
            <a:r>
              <a:rPr lang="en-US" sz="3200" b="1" i="1" dirty="0"/>
              <a:t> </a:t>
            </a:r>
            <a:r>
              <a:rPr lang="en-US" sz="3200" b="1" i="1" dirty="0" err="1"/>
              <a:t>nghề</a:t>
            </a:r>
            <a:r>
              <a:rPr lang="en-US" sz="3200" b="1" i="1" dirty="0"/>
              <a:t> </a:t>
            </a:r>
            <a:r>
              <a:rPr lang="en-US" sz="3200" b="1" i="1" dirty="0" err="1"/>
              <a:t>nghiệp</a:t>
            </a:r>
            <a:r>
              <a:rPr lang="en-US" sz="3200" dirty="0"/>
              <a:t>, </a:t>
            </a:r>
            <a:r>
              <a:rPr lang="en-US" sz="3200" b="1" i="1" dirty="0" err="1"/>
              <a:t>hoàn</a:t>
            </a:r>
            <a:r>
              <a:rPr lang="en-US" sz="3200" b="1" i="1" dirty="0"/>
              <a:t> </a:t>
            </a:r>
            <a:r>
              <a:rPr lang="en-US" sz="3200" b="1" i="1" dirty="0" err="1"/>
              <a:t>cảnh</a:t>
            </a:r>
            <a:r>
              <a:rPr lang="en-US" sz="3200" b="1" i="1" dirty="0"/>
              <a:t> </a:t>
            </a:r>
            <a:r>
              <a:rPr lang="en-US" sz="3200" b="1" i="1" dirty="0" err="1"/>
              <a:t>gia</a:t>
            </a:r>
            <a:r>
              <a:rPr lang="en-US" sz="3200" b="1" i="1" dirty="0"/>
              <a:t> </a:t>
            </a:r>
            <a:r>
              <a:rPr lang="en-US" sz="3200" b="1" i="1" dirty="0" err="1"/>
              <a:t>đình</a:t>
            </a:r>
            <a:r>
              <a:rPr lang="en-US" sz="3200" dirty="0"/>
              <a:t> </a:t>
            </a:r>
            <a:r>
              <a:rPr lang="en-US" sz="3200" dirty="0" err="1"/>
              <a:t>và</a:t>
            </a:r>
            <a:r>
              <a:rPr lang="en-US" sz="3200" dirty="0"/>
              <a:t> </a:t>
            </a:r>
            <a:r>
              <a:rPr lang="en-US" sz="3200" b="1" i="1" dirty="0" err="1"/>
              <a:t>yếu</a:t>
            </a:r>
            <a:r>
              <a:rPr lang="en-US" sz="3200" b="1" i="1" dirty="0"/>
              <a:t> </a:t>
            </a:r>
            <a:r>
              <a:rPr lang="en-US" sz="3200" b="1" i="1" dirty="0" err="1"/>
              <a:t>tố</a:t>
            </a:r>
            <a:r>
              <a:rPr lang="en-US" sz="3200" b="1" i="1" dirty="0"/>
              <a:t> </a:t>
            </a:r>
            <a:r>
              <a:rPr lang="en-US" sz="3200" b="1" i="1" dirty="0" err="1"/>
              <a:t>kinh</a:t>
            </a:r>
            <a:r>
              <a:rPr lang="en-US" sz="3200" b="1" i="1" dirty="0"/>
              <a:t> </a:t>
            </a:r>
            <a:r>
              <a:rPr lang="en-US" sz="3200" b="1" i="1" dirty="0" err="1"/>
              <a:t>tế</a:t>
            </a:r>
            <a:r>
              <a:rPr lang="en-US" sz="3200" b="1" i="1" dirty="0"/>
              <a:t> </a:t>
            </a:r>
            <a:r>
              <a:rPr lang="en-US" sz="3200" b="1" i="1" dirty="0" err="1"/>
              <a:t>xã</a:t>
            </a:r>
            <a:r>
              <a:rPr lang="en-US" sz="3200" b="1" i="1" dirty="0"/>
              <a:t> </a:t>
            </a:r>
            <a:r>
              <a:rPr lang="en-US" sz="3200" b="1" i="1" dirty="0" err="1"/>
              <a:t>hội</a:t>
            </a:r>
            <a:r>
              <a:rPr lang="en-US" sz="3200" dirty="0"/>
              <a:t> ở </a:t>
            </a:r>
            <a:r>
              <a:rPr lang="en-US" sz="3200" dirty="0" err="1"/>
              <a:t>nơi</a:t>
            </a:r>
            <a:r>
              <a:rPr lang="en-US" sz="3200" dirty="0"/>
              <a:t> </a:t>
            </a:r>
            <a:r>
              <a:rPr lang="en-US" sz="3200" dirty="0" err="1"/>
              <a:t>các</a:t>
            </a:r>
            <a:r>
              <a:rPr lang="en-US" sz="3200" dirty="0"/>
              <a:t> </a:t>
            </a:r>
            <a:r>
              <a:rPr lang="en-US" sz="3200" dirty="0" err="1"/>
              <a:t>em</a:t>
            </a:r>
            <a:r>
              <a:rPr lang="en-US" sz="3200" dirty="0"/>
              <a:t> </a:t>
            </a:r>
            <a:r>
              <a:rPr lang="en-US" sz="3200" dirty="0" err="1"/>
              <a:t>đang</a:t>
            </a:r>
            <a:r>
              <a:rPr lang="en-US" sz="3200" dirty="0"/>
              <a:t> </a:t>
            </a:r>
            <a:r>
              <a:rPr lang="en-US" sz="3200" dirty="0" err="1"/>
              <a:t>sinh</a:t>
            </a:r>
            <a:r>
              <a:rPr lang="en-US" sz="3200" dirty="0"/>
              <a:t> </a:t>
            </a:r>
            <a:r>
              <a:rPr lang="en-US" sz="3200" dirty="0" err="1"/>
              <a:t>sống</a:t>
            </a:r>
            <a:r>
              <a:rPr lang="en-US" sz="3200" dirty="0"/>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05424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400549"/>
            <a:ext cx="8382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b="1" dirty="0"/>
              <a:t>Theo </a:t>
            </a:r>
            <a:r>
              <a:rPr lang="en-US" sz="3200" b="1" dirty="0" err="1"/>
              <a:t>kế</a:t>
            </a:r>
            <a:r>
              <a:rPr lang="en-US" sz="3200" b="1" dirty="0"/>
              <a:t> </a:t>
            </a:r>
            <a:r>
              <a:rPr lang="en-US" sz="3200" b="1" dirty="0" err="1"/>
              <a:t>hoạch</a:t>
            </a:r>
            <a:r>
              <a:rPr lang="en-US" sz="3200" b="1" dirty="0"/>
              <a:t> </a:t>
            </a:r>
            <a:r>
              <a:rPr lang="en-US" sz="3200" b="1" dirty="0" err="1"/>
              <a:t>phát</a:t>
            </a:r>
            <a:r>
              <a:rPr lang="en-US" sz="3200" b="1" dirty="0"/>
              <a:t> </a:t>
            </a:r>
            <a:r>
              <a:rPr lang="en-US" sz="3200" b="1" dirty="0" err="1"/>
              <a:t>triển</a:t>
            </a:r>
            <a:r>
              <a:rPr lang="en-US" sz="3200" b="1" dirty="0"/>
              <a:t> </a:t>
            </a:r>
            <a:r>
              <a:rPr lang="en-US" sz="3200" b="1" dirty="0" err="1"/>
              <a:t>kinh</a:t>
            </a:r>
            <a:r>
              <a:rPr lang="en-US" sz="3200" b="1" dirty="0"/>
              <a:t> </a:t>
            </a:r>
            <a:r>
              <a:rPr lang="en-US" sz="3200" b="1" dirty="0" err="1"/>
              <a:t>tế</a:t>
            </a:r>
            <a:r>
              <a:rPr lang="en-US" sz="3200" b="1" dirty="0"/>
              <a:t> </a:t>
            </a:r>
            <a:r>
              <a:rPr lang="en-US" sz="3200" b="1" dirty="0" err="1"/>
              <a:t>của</a:t>
            </a:r>
            <a:r>
              <a:rPr lang="en-US" sz="3200" b="1" dirty="0"/>
              <a:t> </a:t>
            </a:r>
            <a:r>
              <a:rPr lang="en-US" sz="3200" b="1" dirty="0" err="1"/>
              <a:t>nước</a:t>
            </a:r>
            <a:r>
              <a:rPr lang="en-US" sz="3200" b="1" dirty="0"/>
              <a:t> </a:t>
            </a:r>
            <a:r>
              <a:rPr lang="en-US" sz="3200" b="1" dirty="0" err="1"/>
              <a:t>ta</a:t>
            </a:r>
            <a:r>
              <a:rPr lang="en-US" sz="3200" b="1" dirty="0"/>
              <a:t> </a:t>
            </a:r>
            <a:r>
              <a:rPr lang="en-US" sz="3200" b="1" dirty="0" err="1"/>
              <a:t>từ</a:t>
            </a:r>
            <a:r>
              <a:rPr lang="en-US" sz="3200" b="1" dirty="0"/>
              <a:t> nay </a:t>
            </a:r>
            <a:r>
              <a:rPr lang="en-US" sz="3200" b="1" dirty="0" err="1"/>
              <a:t>đến</a:t>
            </a:r>
            <a:r>
              <a:rPr lang="en-US" sz="3200" b="1" dirty="0"/>
              <a:t> </a:t>
            </a:r>
            <a:r>
              <a:rPr lang="en-US" sz="3200" b="1" dirty="0" err="1"/>
              <a:t>năm</a:t>
            </a:r>
            <a:r>
              <a:rPr lang="en-US" sz="3200" b="1" dirty="0"/>
              <a:t> 2020, </a:t>
            </a:r>
            <a:r>
              <a:rPr lang="en-US" sz="3200" b="1" dirty="0" err="1"/>
              <a:t>các</a:t>
            </a:r>
            <a:r>
              <a:rPr lang="en-US" sz="3200" b="1" dirty="0"/>
              <a:t> </a:t>
            </a:r>
            <a:r>
              <a:rPr lang="en-US" sz="3200" b="1" dirty="0" err="1"/>
              <a:t>ngành</a:t>
            </a:r>
            <a:r>
              <a:rPr lang="en-US" sz="3200" b="1" dirty="0"/>
              <a:t> </a:t>
            </a:r>
            <a:r>
              <a:rPr lang="en-US" sz="3200" b="1" dirty="0" err="1"/>
              <a:t>nghề</a:t>
            </a:r>
            <a:r>
              <a:rPr lang="en-US" sz="3200" b="1" dirty="0"/>
              <a:t> </a:t>
            </a:r>
            <a:r>
              <a:rPr lang="en-US" sz="3200" b="1" dirty="0" err="1"/>
              <a:t>mũi</a:t>
            </a:r>
            <a:r>
              <a:rPr lang="en-US" sz="3200" b="1" dirty="0"/>
              <a:t> </a:t>
            </a:r>
            <a:r>
              <a:rPr lang="en-US" sz="3200" b="1" dirty="0" err="1"/>
              <a:t>nhọn</a:t>
            </a:r>
            <a:r>
              <a:rPr lang="en-US" sz="3200" b="1" dirty="0"/>
              <a:t> </a:t>
            </a:r>
            <a:r>
              <a:rPr lang="en-US" sz="3200" b="1" dirty="0" err="1"/>
              <a:t>là</a:t>
            </a:r>
            <a:r>
              <a:rPr lang="en-US" sz="3200" b="1" dirty="0"/>
              <a:t>:</a:t>
            </a:r>
          </a:p>
          <a:p>
            <a:r>
              <a:rPr lang="en-US" sz="3200" b="1" dirty="0"/>
              <a:t>- </a:t>
            </a:r>
            <a:r>
              <a:rPr lang="en-US" sz="3200" b="1" dirty="0" err="1"/>
              <a:t>Cơ</a:t>
            </a:r>
            <a:r>
              <a:rPr lang="en-US" sz="3200" b="1" dirty="0"/>
              <a:t> </a:t>
            </a:r>
            <a:r>
              <a:rPr lang="en-US" sz="3200" b="1" dirty="0" err="1"/>
              <a:t>khí</a:t>
            </a:r>
            <a:r>
              <a:rPr lang="en-US" sz="3200" b="1" dirty="0"/>
              <a:t> – </a:t>
            </a:r>
            <a:r>
              <a:rPr lang="en-US" sz="3200" b="1" dirty="0" err="1"/>
              <a:t>điện</a:t>
            </a:r>
            <a:r>
              <a:rPr lang="en-US" sz="3200" b="1" dirty="0"/>
              <a:t> </a:t>
            </a:r>
            <a:r>
              <a:rPr lang="en-US" sz="3200" b="1" dirty="0" err="1"/>
              <a:t>tử</a:t>
            </a:r>
            <a:endParaRPr lang="en-US" sz="3200" b="1" dirty="0"/>
          </a:p>
          <a:p>
            <a:r>
              <a:rPr lang="en-US" sz="3200" b="1" dirty="0"/>
              <a:t>- </a:t>
            </a:r>
            <a:r>
              <a:rPr lang="en-US" sz="3200" b="1" dirty="0" err="1"/>
              <a:t>Công</a:t>
            </a:r>
            <a:r>
              <a:rPr lang="en-US" sz="3200" b="1" dirty="0"/>
              <a:t> </a:t>
            </a:r>
            <a:r>
              <a:rPr lang="en-US" sz="3200" b="1" dirty="0" err="1"/>
              <a:t>nghệ</a:t>
            </a:r>
            <a:r>
              <a:rPr lang="en-US" sz="3200" b="1" dirty="0"/>
              <a:t> </a:t>
            </a:r>
            <a:r>
              <a:rPr lang="en-US" sz="3200" b="1" dirty="0" err="1"/>
              <a:t>thông</a:t>
            </a:r>
            <a:r>
              <a:rPr lang="en-US" sz="3200" b="1" dirty="0"/>
              <a:t> tin</a:t>
            </a:r>
          </a:p>
          <a:p>
            <a:r>
              <a:rPr lang="en-US" sz="3200" b="1" dirty="0"/>
              <a:t>- </a:t>
            </a:r>
            <a:r>
              <a:rPr lang="en-US" sz="3200" b="1" dirty="0" err="1"/>
              <a:t>Công</a:t>
            </a:r>
            <a:r>
              <a:rPr lang="en-US" sz="3200" b="1" dirty="0"/>
              <a:t> </a:t>
            </a:r>
            <a:r>
              <a:rPr lang="en-US" sz="3200" b="1" dirty="0" err="1"/>
              <a:t>nghệ</a:t>
            </a:r>
            <a:r>
              <a:rPr lang="en-US" sz="3200" b="1" dirty="0"/>
              <a:t> </a:t>
            </a:r>
            <a:r>
              <a:rPr lang="en-US" sz="3200" b="1" dirty="0" err="1"/>
              <a:t>sinh</a:t>
            </a:r>
            <a:r>
              <a:rPr lang="en-US" sz="3200" b="1" dirty="0"/>
              <a:t> </a:t>
            </a:r>
            <a:r>
              <a:rPr lang="en-US" sz="3200" b="1" dirty="0" err="1"/>
              <a:t>học</a:t>
            </a:r>
            <a:endParaRPr lang="en-US" sz="3200" b="1" dirty="0"/>
          </a:p>
          <a:p>
            <a:r>
              <a:rPr lang="en-US" sz="3200" b="1" dirty="0"/>
              <a:t>- </a:t>
            </a:r>
            <a:r>
              <a:rPr lang="en-US" sz="3200" b="1" dirty="0" err="1"/>
              <a:t>Công</a:t>
            </a:r>
            <a:r>
              <a:rPr lang="en-US" sz="3200" b="1" dirty="0"/>
              <a:t> </a:t>
            </a:r>
            <a:r>
              <a:rPr lang="en-US" sz="3200" b="1" dirty="0" err="1"/>
              <a:t>nghệ</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và</a:t>
            </a:r>
            <a:r>
              <a:rPr lang="en-US" sz="3200" b="1" dirty="0"/>
              <a:t> </a:t>
            </a:r>
            <a:r>
              <a:rPr lang="en-US" sz="3200" b="1" dirty="0" err="1"/>
              <a:t>vật</a:t>
            </a:r>
            <a:r>
              <a:rPr lang="en-US" sz="3200" b="1" dirty="0"/>
              <a:t> </a:t>
            </a:r>
            <a:r>
              <a:rPr lang="en-US" sz="3200" b="1" dirty="0" err="1"/>
              <a:t>liệu</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mới</a:t>
            </a:r>
            <a:endParaRPr lang="en-US" sz="3200" b="1" dirty="0"/>
          </a:p>
          <a:p>
            <a:r>
              <a:rPr lang="en-US" sz="3200" b="1" dirty="0"/>
              <a:t>- </a:t>
            </a:r>
            <a:r>
              <a:rPr lang="en-US" sz="3200" b="1" dirty="0" err="1"/>
              <a:t>Công</a:t>
            </a:r>
            <a:r>
              <a:rPr lang="en-US" sz="3200" b="1" dirty="0"/>
              <a:t> </a:t>
            </a:r>
            <a:r>
              <a:rPr lang="en-US" sz="3200" b="1" dirty="0" err="1"/>
              <a:t>nghệ</a:t>
            </a:r>
            <a:r>
              <a:rPr lang="en-US" sz="3200" b="1" dirty="0"/>
              <a:t> </a:t>
            </a:r>
            <a:r>
              <a:rPr lang="en-US" sz="3200" b="1" dirty="0" err="1"/>
              <a:t>hóa</a:t>
            </a:r>
            <a:r>
              <a:rPr lang="en-US" sz="3200" b="1" dirty="0"/>
              <a:t> </a:t>
            </a:r>
            <a:r>
              <a:rPr lang="en-US" sz="3200" b="1" dirty="0" err="1"/>
              <a:t>thực</a:t>
            </a:r>
            <a:r>
              <a:rPr lang="en-US" sz="3200" b="1" dirty="0"/>
              <a:t> </a:t>
            </a:r>
            <a:r>
              <a:rPr lang="en-US" sz="3200" b="1" dirty="0" err="1"/>
              <a:t>phẩm</a:t>
            </a:r>
            <a:r>
              <a:rPr lang="en-US" sz="3200" b="1" dirty="0"/>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99314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4800" y="149959"/>
            <a:ext cx="838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800" b="1" dirty="0">
                <a:solidFill>
                  <a:srgbClr val="FF0000"/>
                </a:solidFill>
              </a:rPr>
              <a:t>KẾT LUẬN CHUNG</a:t>
            </a:r>
          </a:p>
          <a:p>
            <a:pPr algn="ctr"/>
            <a:r>
              <a:rPr lang="en-US" sz="2800" b="1" dirty="0" err="1"/>
              <a:t>Nhận</a:t>
            </a:r>
            <a:r>
              <a:rPr lang="en-US" sz="2800" b="1" dirty="0"/>
              <a:t> </a:t>
            </a:r>
            <a:r>
              <a:rPr lang="en-US" sz="2800" b="1" dirty="0" err="1"/>
              <a:t>thức</a:t>
            </a:r>
            <a:r>
              <a:rPr lang="en-US" sz="2800" b="1" dirty="0"/>
              <a:t> </a:t>
            </a:r>
            <a:r>
              <a:rPr lang="en-US" sz="2800" b="1" dirty="0" err="1"/>
              <a:t>bản</a:t>
            </a:r>
            <a:r>
              <a:rPr lang="en-US" sz="2800" b="1" dirty="0"/>
              <a:t> </a:t>
            </a:r>
            <a:r>
              <a:rPr lang="en-US" sz="2800" b="1" dirty="0" err="1"/>
              <a:t>thân</a:t>
            </a:r>
            <a:endParaRPr lang="en-US" sz="2800" b="1" dirty="0"/>
          </a:p>
          <a:p>
            <a:pPr algn="ctr"/>
            <a:endParaRPr lang="en-US" sz="2800" b="1" dirty="0"/>
          </a:p>
          <a:p>
            <a:pPr lvl="0"/>
            <a:r>
              <a:rPr lang="en-US" sz="2800" b="1" dirty="0">
                <a:solidFill>
                  <a:srgbClr val="FF0000"/>
                </a:solidFill>
              </a:rPr>
              <a:t>1. </a:t>
            </a:r>
            <a:r>
              <a:rPr lang="en-US" sz="2800" b="1" dirty="0" err="1"/>
              <a:t>Tìm</a:t>
            </a:r>
            <a:r>
              <a:rPr lang="en-US" sz="2800" b="1" dirty="0"/>
              <a:t> </a:t>
            </a:r>
            <a:r>
              <a:rPr lang="en-US" sz="2800" b="1" dirty="0" err="1"/>
              <a:t>hiểu</a:t>
            </a:r>
            <a:r>
              <a:rPr lang="en-US" sz="2800" b="1" dirty="0"/>
              <a:t> </a:t>
            </a:r>
            <a:r>
              <a:rPr lang="en-US" sz="2800" b="1" dirty="0" err="1"/>
              <a:t>bản</a:t>
            </a:r>
            <a:r>
              <a:rPr lang="en-US" sz="2800" b="1" dirty="0"/>
              <a:t> </a:t>
            </a:r>
            <a:r>
              <a:rPr lang="en-US" sz="2800" b="1" dirty="0" err="1"/>
              <a:t>thân</a:t>
            </a:r>
            <a:r>
              <a:rPr lang="en-US" sz="2800" b="1" dirty="0"/>
              <a:t> </a:t>
            </a:r>
            <a:r>
              <a:rPr lang="en-US" sz="2800" b="1" dirty="0" err="1"/>
              <a:t>để</a:t>
            </a:r>
            <a:r>
              <a:rPr lang="en-US" sz="2800" b="1" dirty="0"/>
              <a:t> </a:t>
            </a:r>
            <a:r>
              <a:rPr lang="en-US" sz="2800" b="1" dirty="0" err="1"/>
              <a:t>biết</a:t>
            </a:r>
            <a:r>
              <a:rPr lang="en-US" sz="2800" b="1" dirty="0"/>
              <a:t> </a:t>
            </a:r>
            <a:r>
              <a:rPr lang="en-US" sz="2800" b="1" dirty="0" err="1"/>
              <a:t>được</a:t>
            </a:r>
            <a:r>
              <a:rPr lang="en-US" sz="2800" b="1" dirty="0"/>
              <a:t> “</a:t>
            </a:r>
            <a:r>
              <a:rPr lang="en-US" sz="2800" b="1" dirty="0" err="1"/>
              <a:t>Em</a:t>
            </a:r>
            <a:r>
              <a:rPr lang="en-US" sz="2800" b="1" dirty="0"/>
              <a:t> </a:t>
            </a:r>
            <a:r>
              <a:rPr lang="en-US" sz="2800" b="1" dirty="0" err="1"/>
              <a:t>là</a:t>
            </a:r>
            <a:r>
              <a:rPr lang="en-US" sz="2800" b="1" dirty="0"/>
              <a:t> </a:t>
            </a:r>
            <a:r>
              <a:rPr lang="en-US" sz="2800" b="1" dirty="0" err="1"/>
              <a:t>ai</a:t>
            </a:r>
            <a:r>
              <a:rPr lang="en-US" sz="2800" b="1" dirty="0"/>
              <a:t>?” </a:t>
            </a:r>
            <a:r>
              <a:rPr lang="en-US" sz="2800" b="1" dirty="0" err="1"/>
              <a:t>trong</a:t>
            </a:r>
            <a:r>
              <a:rPr lang="en-US" sz="2800" b="1" dirty="0"/>
              <a:t> 4 </a:t>
            </a:r>
            <a:r>
              <a:rPr lang="en-US" sz="2800" b="1" dirty="0" err="1"/>
              <a:t>lĩnh</a:t>
            </a:r>
            <a:r>
              <a:rPr lang="en-US" sz="2800" b="1" dirty="0"/>
              <a:t> </a:t>
            </a:r>
            <a:r>
              <a:rPr lang="en-US" sz="2800" b="1" dirty="0" err="1"/>
              <a:t>vực</a:t>
            </a:r>
            <a:r>
              <a:rPr lang="en-US" sz="2800" b="1" dirty="0"/>
              <a:t>: </a:t>
            </a:r>
            <a:r>
              <a:rPr lang="en-US" sz="2800" b="1" dirty="0" err="1"/>
              <a:t>Sở</a:t>
            </a:r>
            <a:r>
              <a:rPr lang="en-US" sz="2800" b="1" dirty="0"/>
              <a:t> </a:t>
            </a:r>
            <a:r>
              <a:rPr lang="en-US" sz="2800" b="1" dirty="0" err="1"/>
              <a:t>thích</a:t>
            </a:r>
            <a:r>
              <a:rPr lang="en-US" sz="2800" b="1" dirty="0"/>
              <a:t>, </a:t>
            </a:r>
            <a:r>
              <a:rPr lang="en-US" sz="2800" b="1" dirty="0" err="1"/>
              <a:t>khả</a:t>
            </a:r>
            <a:r>
              <a:rPr lang="en-US" sz="2800" b="1" dirty="0"/>
              <a:t> </a:t>
            </a:r>
            <a:r>
              <a:rPr lang="en-US" sz="2800" b="1" dirty="0" err="1"/>
              <a:t>năng</a:t>
            </a:r>
            <a:r>
              <a:rPr lang="en-US" sz="2800" b="1" dirty="0"/>
              <a:t>, </a:t>
            </a:r>
            <a:r>
              <a:rPr lang="en-US" sz="2800" b="1" dirty="0" err="1"/>
              <a:t>cá</a:t>
            </a:r>
            <a:r>
              <a:rPr lang="en-US" sz="2800" b="1" dirty="0"/>
              <a:t> </a:t>
            </a:r>
            <a:r>
              <a:rPr lang="en-US" sz="2800" b="1" dirty="0" err="1"/>
              <a:t>tính</a:t>
            </a:r>
            <a:r>
              <a:rPr lang="en-US" sz="2800" b="1" dirty="0"/>
              <a:t> </a:t>
            </a:r>
            <a:r>
              <a:rPr lang="en-US" sz="2800" b="1" dirty="0" err="1"/>
              <a:t>và</a:t>
            </a:r>
            <a:r>
              <a:rPr lang="en-US" sz="2800" b="1" dirty="0"/>
              <a:t> </a:t>
            </a:r>
            <a:r>
              <a:rPr lang="en-US" sz="2800" b="1" dirty="0" err="1"/>
              <a:t>giá</a:t>
            </a:r>
            <a:r>
              <a:rPr lang="en-US" sz="2800" b="1" dirty="0"/>
              <a:t> </a:t>
            </a:r>
            <a:r>
              <a:rPr lang="en-US" sz="2800" b="1" dirty="0" err="1"/>
              <a:t>trị</a:t>
            </a:r>
            <a:r>
              <a:rPr lang="en-US" sz="2800" b="1" dirty="0"/>
              <a:t> </a:t>
            </a:r>
            <a:r>
              <a:rPr lang="en-US" sz="2800" b="1" dirty="0" err="1"/>
              <a:t>nghề</a:t>
            </a:r>
            <a:r>
              <a:rPr lang="en-US" sz="2800" b="1" dirty="0"/>
              <a:t> </a:t>
            </a:r>
            <a:r>
              <a:rPr lang="en-US" sz="2800" b="1" dirty="0" err="1"/>
              <a:t>nghiệp</a:t>
            </a:r>
            <a:r>
              <a:rPr lang="en-US" sz="2800" b="1" dirty="0"/>
              <a:t>;</a:t>
            </a:r>
          </a:p>
          <a:p>
            <a:pPr lvl="0"/>
            <a:r>
              <a:rPr lang="en-US" sz="2800" b="1" dirty="0">
                <a:solidFill>
                  <a:srgbClr val="FF0000"/>
                </a:solidFill>
              </a:rPr>
              <a:t>2. </a:t>
            </a:r>
            <a:r>
              <a:rPr lang="en-US" sz="2800" b="1" dirty="0" err="1"/>
              <a:t>Tìm</a:t>
            </a:r>
            <a:r>
              <a:rPr lang="en-US" sz="2800" b="1" dirty="0"/>
              <a:t> </a:t>
            </a:r>
            <a:r>
              <a:rPr lang="en-US" sz="2800" b="1" dirty="0" err="1"/>
              <a:t>hiểu</a:t>
            </a:r>
            <a:r>
              <a:rPr lang="en-US" sz="2800" b="1" dirty="0"/>
              <a:t> </a:t>
            </a:r>
            <a:r>
              <a:rPr lang="en-US" sz="2800" b="1" dirty="0" err="1"/>
              <a:t>hoàn</a:t>
            </a:r>
            <a:r>
              <a:rPr lang="en-US" sz="2800" b="1" dirty="0"/>
              <a:t> </a:t>
            </a:r>
            <a:r>
              <a:rPr lang="en-US" sz="2800" b="1" dirty="0" err="1"/>
              <a:t>cảnh</a:t>
            </a:r>
            <a:r>
              <a:rPr lang="en-US" sz="2800" b="1" dirty="0"/>
              <a:t> </a:t>
            </a:r>
            <a:r>
              <a:rPr lang="en-US" sz="2800" b="1" dirty="0" err="1"/>
              <a:t>gia</a:t>
            </a:r>
            <a:r>
              <a:rPr lang="en-US" sz="2800" b="1" dirty="0"/>
              <a:t> </a:t>
            </a:r>
            <a:r>
              <a:rPr lang="en-US" sz="2800" b="1" dirty="0" err="1"/>
              <a:t>đình</a:t>
            </a:r>
            <a:r>
              <a:rPr lang="en-US" sz="2800" b="1" dirty="0"/>
              <a:t>, </a:t>
            </a:r>
            <a:r>
              <a:rPr lang="en-US" sz="2800" b="1" dirty="0" err="1"/>
              <a:t>tình</a:t>
            </a:r>
            <a:r>
              <a:rPr lang="en-US" sz="2800" b="1" dirty="0"/>
              <a:t> </a:t>
            </a:r>
            <a:r>
              <a:rPr lang="en-US" sz="2800" b="1" dirty="0" err="1"/>
              <a:t>hình</a:t>
            </a:r>
            <a:r>
              <a:rPr lang="en-US" sz="2800" b="1" dirty="0"/>
              <a:t> </a:t>
            </a:r>
            <a:r>
              <a:rPr lang="en-US" sz="2800" b="1" dirty="0" err="1"/>
              <a:t>kinh</a:t>
            </a:r>
            <a:r>
              <a:rPr lang="en-US" sz="2800" b="1" dirty="0"/>
              <a:t> </a:t>
            </a:r>
            <a:r>
              <a:rPr lang="en-US" sz="2800" b="1" dirty="0" err="1"/>
              <a:t>tế</a:t>
            </a:r>
            <a:r>
              <a:rPr lang="en-US" sz="2800" b="1" dirty="0"/>
              <a:t> </a:t>
            </a:r>
            <a:r>
              <a:rPr lang="en-US" sz="2800" b="1" dirty="0" err="1"/>
              <a:t>xã</a:t>
            </a:r>
            <a:r>
              <a:rPr lang="en-US" sz="2800" b="1" dirty="0"/>
              <a:t> </a:t>
            </a:r>
            <a:r>
              <a:rPr lang="en-US" sz="2800" b="1" dirty="0" err="1"/>
              <a:t>hội</a:t>
            </a:r>
            <a:r>
              <a:rPr lang="en-US" sz="2800" b="1" dirty="0"/>
              <a:t> ở </a:t>
            </a:r>
            <a:r>
              <a:rPr lang="en-US" sz="2800" b="1" dirty="0" err="1"/>
              <a:t>địa</a:t>
            </a:r>
            <a:r>
              <a:rPr lang="en-US" sz="2800" b="1" dirty="0"/>
              <a:t> </a:t>
            </a:r>
            <a:r>
              <a:rPr lang="en-US" sz="2800" b="1" dirty="0" err="1"/>
              <a:t>phương</a:t>
            </a:r>
            <a:r>
              <a:rPr lang="en-US" sz="2800" b="1" dirty="0"/>
              <a:t>, </a:t>
            </a:r>
            <a:r>
              <a:rPr lang="en-US" sz="2800" b="1" dirty="0" err="1"/>
              <a:t>trong</a:t>
            </a:r>
            <a:r>
              <a:rPr lang="en-US" sz="2800" b="1" dirty="0"/>
              <a:t> </a:t>
            </a:r>
            <a:r>
              <a:rPr lang="en-US" sz="2800" b="1" dirty="0" err="1"/>
              <a:t>nước</a:t>
            </a:r>
            <a:r>
              <a:rPr lang="en-US" sz="2800" b="1" dirty="0"/>
              <a:t> </a:t>
            </a:r>
            <a:r>
              <a:rPr lang="en-US" sz="2800" b="1" dirty="0" err="1"/>
              <a:t>và</a:t>
            </a:r>
            <a:r>
              <a:rPr lang="en-US" sz="2800" b="1" dirty="0"/>
              <a:t> </a:t>
            </a:r>
            <a:r>
              <a:rPr lang="en-US" sz="2800" b="1" dirty="0" err="1"/>
              <a:t>quốc</a:t>
            </a:r>
            <a:r>
              <a:rPr lang="en-US" sz="2800" b="1" dirty="0"/>
              <a:t> </a:t>
            </a:r>
            <a:r>
              <a:rPr lang="en-US" sz="2800" b="1" dirty="0" err="1"/>
              <a:t>tế</a:t>
            </a:r>
            <a:r>
              <a:rPr lang="en-US" sz="2800" b="1" dirty="0"/>
              <a:t> </a:t>
            </a:r>
            <a:r>
              <a:rPr lang="en-US" sz="2800" b="1" dirty="0" err="1"/>
              <a:t>có</a:t>
            </a:r>
            <a:r>
              <a:rPr lang="en-US" sz="2800" b="1" dirty="0"/>
              <a:t> </a:t>
            </a:r>
            <a:r>
              <a:rPr lang="en-US" sz="2800" b="1" dirty="0" err="1"/>
              <a:t>liên</a:t>
            </a:r>
            <a:r>
              <a:rPr lang="en-US" sz="2800" b="1" dirty="0"/>
              <a:t> </a:t>
            </a:r>
            <a:r>
              <a:rPr lang="en-US" sz="2800" b="1" dirty="0" err="1"/>
              <a:t>quan</a:t>
            </a:r>
            <a:r>
              <a:rPr lang="en-US" sz="2800" b="1" dirty="0"/>
              <a:t> </a:t>
            </a:r>
            <a:r>
              <a:rPr lang="en-US" sz="2800" b="1" dirty="0" err="1"/>
              <a:t>đến</a:t>
            </a:r>
            <a:r>
              <a:rPr lang="en-US" sz="2800" b="1" dirty="0"/>
              <a:t> </a:t>
            </a:r>
            <a:r>
              <a:rPr lang="en-US" sz="2800" b="1" dirty="0" err="1"/>
              <a:t>việc</a:t>
            </a:r>
            <a:r>
              <a:rPr lang="en-US" sz="2800" b="1" dirty="0"/>
              <a:t> </a:t>
            </a:r>
            <a:r>
              <a:rPr lang="en-US" sz="2800" b="1" dirty="0" err="1"/>
              <a:t>chọn</a:t>
            </a:r>
            <a:r>
              <a:rPr lang="en-US" sz="2800" b="1" dirty="0"/>
              <a:t> </a:t>
            </a:r>
            <a:r>
              <a:rPr lang="en-US" sz="2800" b="1" dirty="0" err="1"/>
              <a:t>hướng</a:t>
            </a:r>
            <a:r>
              <a:rPr lang="en-US" sz="2800" b="1" dirty="0"/>
              <a:t> </a:t>
            </a:r>
            <a:r>
              <a:rPr lang="en-US" sz="2800" b="1" dirty="0" err="1"/>
              <a:t>học</a:t>
            </a:r>
            <a:r>
              <a:rPr lang="en-US" sz="2800" b="1" dirty="0"/>
              <a:t>, </a:t>
            </a:r>
            <a:r>
              <a:rPr lang="en-US" sz="2800" b="1" dirty="0" err="1"/>
              <a:t>chọn</a:t>
            </a:r>
            <a:r>
              <a:rPr lang="en-US" sz="2800" b="1" dirty="0"/>
              <a:t> </a:t>
            </a:r>
            <a:r>
              <a:rPr lang="en-US" sz="2800" b="1" dirty="0" err="1"/>
              <a:t>nghề</a:t>
            </a:r>
            <a:r>
              <a:rPr lang="en-US" sz="2800" b="1" dirty="0"/>
              <a:t> </a:t>
            </a:r>
            <a:r>
              <a:rPr lang="en-US" sz="2800" b="1" dirty="0" err="1"/>
              <a:t>để</a:t>
            </a:r>
            <a:r>
              <a:rPr lang="en-US" sz="2800" b="1" dirty="0"/>
              <a:t> </a:t>
            </a:r>
            <a:r>
              <a:rPr lang="en-US" sz="2800" b="1" dirty="0" err="1"/>
              <a:t>biết</a:t>
            </a:r>
            <a:r>
              <a:rPr lang="en-US" sz="2800" b="1" dirty="0"/>
              <a:t> </a:t>
            </a:r>
            <a:r>
              <a:rPr lang="en-US" sz="2800" b="1" dirty="0" err="1"/>
              <a:t>được</a:t>
            </a:r>
            <a:r>
              <a:rPr lang="en-US" sz="2800" b="1" dirty="0"/>
              <a:t> “</a:t>
            </a:r>
            <a:r>
              <a:rPr lang="en-US" sz="2800" b="1" dirty="0" err="1"/>
              <a:t>Em</a:t>
            </a:r>
            <a:r>
              <a:rPr lang="en-US" sz="2800" b="1" dirty="0"/>
              <a:t> </a:t>
            </a:r>
            <a:r>
              <a:rPr lang="en-US" sz="2800" b="1" dirty="0" err="1"/>
              <a:t>đang</a:t>
            </a:r>
            <a:r>
              <a:rPr lang="en-US" sz="2800" b="1" dirty="0"/>
              <a:t> ở </a:t>
            </a:r>
            <a:r>
              <a:rPr lang="en-US" sz="2800" b="1" dirty="0" err="1"/>
              <a:t>đâu</a:t>
            </a:r>
            <a:r>
              <a:rPr lang="en-US" sz="2800" b="1" dirty="0"/>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1"/>
          <p:cNvSpPr>
            <a:spLocks noChangeArrowheads="1"/>
          </p:cNvSpPr>
          <p:nvPr/>
        </p:nvSpPr>
        <p:spPr bwMode="auto">
          <a:xfrm>
            <a:off x="304800" y="4564082"/>
            <a:ext cx="8382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2800" b="1" dirty="0">
                <a:solidFill>
                  <a:srgbClr val="FF0000"/>
                </a:solidFill>
              </a:rPr>
              <a:t>3. </a:t>
            </a:r>
            <a:r>
              <a:rPr lang="en-US" sz="2800" b="1" dirty="0" err="1"/>
              <a:t>Tìm</a:t>
            </a:r>
            <a:r>
              <a:rPr lang="en-US" sz="2800" b="1" dirty="0"/>
              <a:t> </a:t>
            </a:r>
            <a:r>
              <a:rPr lang="en-US" sz="2800" b="1" dirty="0" err="1"/>
              <a:t>hiểu</a:t>
            </a:r>
            <a:r>
              <a:rPr lang="en-US" sz="2800" b="1" dirty="0"/>
              <a:t> </a:t>
            </a:r>
            <a:r>
              <a:rPr lang="en-US" sz="2800" b="1" dirty="0" err="1"/>
              <a:t>và</a:t>
            </a:r>
            <a:r>
              <a:rPr lang="en-US" sz="2800" b="1" dirty="0"/>
              <a:t> </a:t>
            </a:r>
            <a:r>
              <a:rPr lang="en-US" sz="2800" b="1" dirty="0" err="1"/>
              <a:t>xác</a:t>
            </a:r>
            <a:r>
              <a:rPr lang="en-US" sz="2800" b="1" dirty="0"/>
              <a:t> </a:t>
            </a:r>
            <a:r>
              <a:rPr lang="en-US" sz="2800" b="1" dirty="0" err="1"/>
              <a:t>định</a:t>
            </a:r>
            <a:r>
              <a:rPr lang="en-US" sz="2800" b="1" dirty="0"/>
              <a:t> </a:t>
            </a:r>
            <a:r>
              <a:rPr lang="en-US" sz="2800" b="1" dirty="0" err="1"/>
              <a:t>mong</a:t>
            </a:r>
            <a:r>
              <a:rPr lang="en-US" sz="2800" b="1" dirty="0"/>
              <a:t> </a:t>
            </a:r>
            <a:r>
              <a:rPr lang="en-US" sz="2800" b="1" dirty="0" err="1"/>
              <a:t>muốn</a:t>
            </a:r>
            <a:r>
              <a:rPr lang="en-US" sz="2800" b="1" dirty="0"/>
              <a:t>, </a:t>
            </a:r>
            <a:r>
              <a:rPr lang="en-US" sz="2800" b="1" dirty="0" err="1"/>
              <a:t>ước</a:t>
            </a:r>
            <a:r>
              <a:rPr lang="en-US" sz="2800" b="1" dirty="0"/>
              <a:t> </a:t>
            </a:r>
            <a:r>
              <a:rPr lang="en-US" sz="2800" b="1" dirty="0" err="1"/>
              <a:t>mơ</a:t>
            </a:r>
            <a:r>
              <a:rPr lang="en-US" sz="2800" b="1" dirty="0"/>
              <a:t>, </a:t>
            </a:r>
            <a:r>
              <a:rPr lang="en-US" sz="2800" b="1" dirty="0" err="1"/>
              <a:t>mục</a:t>
            </a:r>
            <a:r>
              <a:rPr lang="en-US" sz="2800" b="1" dirty="0"/>
              <a:t> </a:t>
            </a:r>
            <a:r>
              <a:rPr lang="en-US" sz="2800" b="1" dirty="0" err="1"/>
              <a:t>tiêu</a:t>
            </a:r>
            <a:r>
              <a:rPr lang="en-US" sz="2800" b="1" dirty="0"/>
              <a:t> </a:t>
            </a:r>
            <a:r>
              <a:rPr lang="en-US" sz="2800" b="1" dirty="0" err="1"/>
              <a:t>nghề</a:t>
            </a:r>
            <a:r>
              <a:rPr lang="en-US" sz="2800" b="1" dirty="0"/>
              <a:t> </a:t>
            </a:r>
            <a:r>
              <a:rPr lang="en-US" sz="2800" b="1" dirty="0" err="1"/>
              <a:t>nghiệp</a:t>
            </a:r>
            <a:r>
              <a:rPr lang="en-US" sz="2800" b="1" dirty="0"/>
              <a:t> </a:t>
            </a:r>
            <a:r>
              <a:rPr lang="en-US" sz="2800" b="1" dirty="0" err="1"/>
              <a:t>của</a:t>
            </a:r>
            <a:r>
              <a:rPr lang="en-US" sz="2800" b="1" dirty="0"/>
              <a:t> </a:t>
            </a:r>
            <a:r>
              <a:rPr lang="en-US" sz="2800" b="1" dirty="0" err="1"/>
              <a:t>bản</a:t>
            </a:r>
            <a:r>
              <a:rPr lang="en-US" sz="2800" b="1" dirty="0"/>
              <a:t> </a:t>
            </a:r>
            <a:r>
              <a:rPr lang="en-US" sz="2800" b="1" dirty="0" err="1"/>
              <a:t>thân</a:t>
            </a:r>
            <a:r>
              <a:rPr lang="en-US" sz="2800" b="1" dirty="0"/>
              <a:t> </a:t>
            </a:r>
            <a:r>
              <a:rPr lang="en-US" sz="2800" b="1" dirty="0" err="1"/>
              <a:t>để</a:t>
            </a:r>
            <a:r>
              <a:rPr lang="en-US" sz="2800" b="1" dirty="0"/>
              <a:t> </a:t>
            </a:r>
            <a:r>
              <a:rPr lang="en-US" sz="2800" b="1" dirty="0" err="1"/>
              <a:t>biết</a:t>
            </a:r>
            <a:r>
              <a:rPr lang="en-US" sz="2800" b="1" dirty="0"/>
              <a:t> </a:t>
            </a:r>
            <a:r>
              <a:rPr lang="en-US" sz="2800" b="1" dirty="0" err="1"/>
              <a:t>được</a:t>
            </a:r>
            <a:r>
              <a:rPr lang="en-US" sz="2800" b="1" dirty="0"/>
              <a:t> “</a:t>
            </a:r>
            <a:r>
              <a:rPr lang="en-US" sz="2800" b="1" dirty="0" err="1"/>
              <a:t>Em</a:t>
            </a:r>
            <a:r>
              <a:rPr lang="en-US" sz="2800" b="1" dirty="0"/>
              <a:t> </a:t>
            </a:r>
            <a:r>
              <a:rPr lang="en-US" sz="2800" b="1" dirty="0" err="1"/>
              <a:t>mong</a:t>
            </a:r>
            <a:r>
              <a:rPr lang="en-US" sz="2800" b="1" dirty="0"/>
              <a:t> </a:t>
            </a:r>
            <a:r>
              <a:rPr lang="en-US" sz="2800" b="1" dirty="0" err="1"/>
              <a:t>muốn</a:t>
            </a:r>
            <a:r>
              <a:rPr lang="en-US" sz="2800" b="1" dirty="0"/>
              <a:t> </a:t>
            </a:r>
            <a:r>
              <a:rPr lang="en-US" sz="2800" b="1" dirty="0" err="1"/>
              <a:t>trở</a:t>
            </a:r>
            <a:r>
              <a:rPr lang="en-US" sz="2800" b="1" dirty="0"/>
              <a:t> </a:t>
            </a:r>
            <a:r>
              <a:rPr lang="en-US" sz="2800" b="1" dirty="0" err="1"/>
              <a:t>thành</a:t>
            </a:r>
            <a:r>
              <a:rPr lang="en-US" sz="2800" b="1" dirty="0"/>
              <a:t> </a:t>
            </a:r>
            <a:r>
              <a:rPr lang="en-US" sz="2800" b="1" dirty="0" err="1"/>
              <a:t>người</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6893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174225" cy="1200329"/>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KẾT LUẬN 1.1. CHỌN HƯỚNG HỌC,</a:t>
            </a:r>
          </a:p>
          <a:p>
            <a:r>
              <a:rPr lang="en-US" sz="3600" b="1" dirty="0">
                <a:solidFill>
                  <a:srgbClr val="FF0000"/>
                </a:solidFill>
                <a:latin typeface="Times New Roman" panose="02020603050405020304" pitchFamily="18" charset="0"/>
                <a:cs typeface="Times New Roman" panose="02020603050405020304" pitchFamily="18" charset="0"/>
              </a:rPr>
              <a:t> CHỌN NGHỀ CÓ CƠ SỞ KHOA HỌC</a:t>
            </a:r>
          </a:p>
        </p:txBody>
      </p:sp>
      <p:sp>
        <p:nvSpPr>
          <p:cNvPr id="5" name="TextBox 4"/>
          <p:cNvSpPr txBox="1"/>
          <p:nvPr/>
        </p:nvSpPr>
        <p:spPr>
          <a:xfrm>
            <a:off x="152399" y="1676400"/>
            <a:ext cx="8763001" cy="341632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TTrTDLĐ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KTXH…)</a:t>
            </a:r>
          </a:p>
        </p:txBody>
      </p:sp>
    </p:spTree>
    <p:extLst>
      <p:ext uri="{BB962C8B-B14F-4D97-AF65-F5344CB8AC3E}">
        <p14:creationId xmlns:p14="http://schemas.microsoft.com/office/powerpoint/2010/main" val="2035392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276046"/>
            <a:ext cx="838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n-US" sz="2800" b="1" dirty="0" err="1">
                <a:solidFill>
                  <a:srgbClr val="FF0000"/>
                </a:solidFill>
              </a:rPr>
              <a:t>Hai</a:t>
            </a:r>
            <a:r>
              <a:rPr lang="en-US" sz="2800" b="1" dirty="0">
                <a:solidFill>
                  <a:srgbClr val="FF0000"/>
                </a:solidFill>
              </a:rPr>
              <a:t> </a:t>
            </a:r>
            <a:r>
              <a:rPr lang="en-US" sz="2800" b="1" dirty="0" err="1">
                <a:solidFill>
                  <a:srgbClr val="FF0000"/>
                </a:solidFill>
              </a:rPr>
              <a:t>bài</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rút</a:t>
            </a:r>
            <a:r>
              <a:rPr lang="en-US" sz="2800" b="1" dirty="0">
                <a:solidFill>
                  <a:srgbClr val="FF0000"/>
                </a:solidFill>
              </a:rPr>
              <a:t> </a:t>
            </a:r>
            <a:r>
              <a:rPr lang="en-US" sz="2800" b="1" dirty="0" err="1">
                <a:solidFill>
                  <a:srgbClr val="FF0000"/>
                </a:solidFill>
              </a:rPr>
              <a:t>ra</a:t>
            </a:r>
            <a:endParaRPr lang="en-US" sz="2800" b="1" dirty="0">
              <a:solidFill>
                <a:srgbClr val="FF0000"/>
              </a:solidFill>
            </a:endParaRPr>
          </a:p>
          <a:p>
            <a:pPr lvl="0" algn="ctr"/>
            <a:endParaRPr lang="en-US" sz="2800" b="1" dirty="0">
              <a:solidFill>
                <a:srgbClr val="FF0000"/>
              </a:solidFill>
            </a:endParaRPr>
          </a:p>
          <a:p>
            <a:pPr lvl="0"/>
            <a:r>
              <a:rPr lang="en-US" sz="2800" b="1" dirty="0">
                <a:solidFill>
                  <a:srgbClr val="C00000"/>
                </a:solidFill>
              </a:rPr>
              <a:t>1. </a:t>
            </a:r>
            <a:r>
              <a:rPr lang="en-US" sz="2800" b="1" dirty="0" err="1"/>
              <a:t>Chọn</a:t>
            </a:r>
            <a:r>
              <a:rPr lang="en-US" sz="2800" b="1" dirty="0"/>
              <a:t> </a:t>
            </a:r>
            <a:r>
              <a:rPr lang="en-US" sz="2800" b="1" dirty="0" err="1"/>
              <a:t>nghề</a:t>
            </a:r>
            <a:r>
              <a:rPr lang="en-US" sz="2800" b="1" dirty="0"/>
              <a:t> </a:t>
            </a:r>
            <a:r>
              <a:rPr lang="en-US" sz="2800" b="1" dirty="0" err="1"/>
              <a:t>là</a:t>
            </a:r>
            <a:r>
              <a:rPr lang="en-US" sz="2800" b="1" dirty="0"/>
              <a:t> </a:t>
            </a:r>
            <a:r>
              <a:rPr lang="en-US" sz="2800" b="1" dirty="0" err="1"/>
              <a:t>chọn</a:t>
            </a:r>
            <a:r>
              <a:rPr lang="en-US" sz="2800" b="1" dirty="0"/>
              <a:t> </a:t>
            </a:r>
            <a:r>
              <a:rPr lang="en-US" sz="2800" b="1" dirty="0" err="1"/>
              <a:t>cho</a:t>
            </a:r>
            <a:r>
              <a:rPr lang="en-US" sz="2800" b="1" dirty="0"/>
              <a:t> </a:t>
            </a:r>
            <a:r>
              <a:rPr lang="en-US" sz="2800" b="1" dirty="0" err="1"/>
              <a:t>mình</a:t>
            </a:r>
            <a:r>
              <a:rPr lang="en-US" sz="2800" b="1" dirty="0"/>
              <a:t> </a:t>
            </a:r>
            <a:r>
              <a:rPr lang="en-US" sz="2800" b="1" dirty="0" err="1"/>
              <a:t>một</a:t>
            </a:r>
            <a:r>
              <a:rPr lang="en-US" sz="2800" b="1" dirty="0"/>
              <a:t> </a:t>
            </a:r>
            <a:r>
              <a:rPr lang="en-US" sz="2800" b="1" dirty="0" err="1"/>
              <a:t>tương</a:t>
            </a:r>
            <a:r>
              <a:rPr lang="en-US" sz="2800" b="1" dirty="0"/>
              <a:t> </a:t>
            </a:r>
            <a:r>
              <a:rPr lang="en-US" sz="2800" b="1" dirty="0" err="1"/>
              <a:t>lai</a:t>
            </a:r>
            <a:r>
              <a:rPr lang="en-US" sz="2800" b="1" dirty="0"/>
              <a:t>.</a:t>
            </a:r>
          </a:p>
          <a:p>
            <a:pPr lvl="0"/>
            <a:endParaRPr lang="en-US" sz="2800" b="1" dirty="0"/>
          </a:p>
          <a:p>
            <a:pPr lvl="0"/>
            <a:r>
              <a:rPr lang="en-US" sz="2800" b="1" dirty="0">
                <a:solidFill>
                  <a:srgbClr val="C00000"/>
                </a:solidFill>
              </a:rPr>
              <a:t>2. </a:t>
            </a:r>
            <a:r>
              <a:rPr lang="en-US" sz="2800" b="1" dirty="0" err="1"/>
              <a:t>Chọn</a:t>
            </a:r>
            <a:r>
              <a:rPr lang="en-US" sz="2800" b="1" dirty="0"/>
              <a:t> </a:t>
            </a:r>
            <a:r>
              <a:rPr lang="en-US" sz="2800" b="1" dirty="0" err="1"/>
              <a:t>hướng</a:t>
            </a:r>
            <a:r>
              <a:rPr lang="en-US" sz="2800" b="1" dirty="0"/>
              <a:t> </a:t>
            </a:r>
            <a:r>
              <a:rPr lang="en-US" sz="2800" b="1" dirty="0" err="1"/>
              <a:t>học</a:t>
            </a:r>
            <a:r>
              <a:rPr lang="en-US" sz="2800" b="1" dirty="0"/>
              <a:t>, </a:t>
            </a:r>
            <a:r>
              <a:rPr lang="en-US" sz="2800" b="1" dirty="0" err="1"/>
              <a:t>chọn</a:t>
            </a:r>
            <a:r>
              <a:rPr lang="en-US" sz="2800" b="1" dirty="0"/>
              <a:t> </a:t>
            </a:r>
            <a:r>
              <a:rPr lang="en-US" sz="2800" b="1" dirty="0" err="1"/>
              <a:t>nghề</a:t>
            </a:r>
            <a:r>
              <a:rPr lang="en-US" sz="2800" b="1" dirty="0"/>
              <a:t> </a:t>
            </a:r>
            <a:r>
              <a:rPr lang="en-US" sz="2800" b="1" dirty="0" err="1"/>
              <a:t>phù</a:t>
            </a:r>
            <a:r>
              <a:rPr lang="en-US" sz="2800" b="1" dirty="0"/>
              <a:t> </a:t>
            </a:r>
            <a:r>
              <a:rPr lang="en-US" sz="2800" b="1" dirty="0" err="1"/>
              <a:t>hợp</a:t>
            </a:r>
            <a:r>
              <a:rPr lang="en-US" sz="2800" b="1" dirty="0"/>
              <a:t> </a:t>
            </a:r>
            <a:r>
              <a:rPr lang="en-US" sz="2800" b="1" dirty="0" err="1"/>
              <a:t>sẽ</a:t>
            </a:r>
            <a:r>
              <a:rPr lang="en-US" sz="2800" b="1" dirty="0"/>
              <a:t> </a:t>
            </a:r>
            <a:r>
              <a:rPr lang="en-US" sz="2800" b="1" dirty="0" err="1"/>
              <a:t>đem</a:t>
            </a:r>
            <a:r>
              <a:rPr lang="en-US" sz="2800" b="1" dirty="0"/>
              <a:t> </a:t>
            </a:r>
            <a:r>
              <a:rPr lang="en-US" sz="2800" b="1" dirty="0" err="1"/>
              <a:t>lại</a:t>
            </a:r>
            <a:r>
              <a:rPr lang="en-US" sz="2800" b="1" dirty="0"/>
              <a:t> “</a:t>
            </a:r>
            <a:r>
              <a:rPr lang="en-US" sz="2800" b="1" dirty="0" err="1"/>
              <a:t>những</a:t>
            </a:r>
            <a:r>
              <a:rPr lang="en-US" sz="2800" b="1" dirty="0"/>
              <a:t> </a:t>
            </a:r>
            <a:r>
              <a:rPr lang="en-US" sz="2800" b="1" dirty="0" err="1"/>
              <a:t>quả</a:t>
            </a:r>
            <a:r>
              <a:rPr lang="en-US" sz="2800" b="1" dirty="0"/>
              <a:t> </a:t>
            </a:r>
            <a:r>
              <a:rPr lang="en-US" sz="2800" b="1" dirty="0" err="1"/>
              <a:t>chín</a:t>
            </a:r>
            <a:r>
              <a:rPr lang="en-US" sz="2800" b="1" dirty="0"/>
              <a:t> </a:t>
            </a:r>
            <a:r>
              <a:rPr lang="en-US" sz="2800" b="1" dirty="0" err="1"/>
              <a:t>ngọt</a:t>
            </a:r>
            <a:r>
              <a:rPr lang="en-US" sz="2800" b="1" dirty="0"/>
              <a:t> </a:t>
            </a:r>
            <a:r>
              <a:rPr lang="en-US" sz="2800" b="1" dirty="0" err="1"/>
              <a:t>ngào</a:t>
            </a:r>
            <a:r>
              <a:rPr lang="en-US" sz="2800" b="1" dirty="0"/>
              <a:t>” </a:t>
            </a:r>
            <a:r>
              <a:rPr lang="en-US" sz="2800" b="1" dirty="0" err="1"/>
              <a:t>trong</a:t>
            </a:r>
            <a:r>
              <a:rPr lang="en-US" sz="2800" b="1" dirty="0"/>
              <a:t> </a:t>
            </a:r>
            <a:r>
              <a:rPr lang="en-US" sz="2800" b="1" dirty="0" err="1"/>
              <a:t>lao</a:t>
            </a:r>
            <a:r>
              <a:rPr lang="en-US" sz="2800" b="1" dirty="0"/>
              <a:t> </a:t>
            </a:r>
            <a:r>
              <a:rPr lang="en-US" sz="2800" b="1" dirty="0" err="1"/>
              <a:t>động</a:t>
            </a:r>
            <a:r>
              <a:rPr lang="en-US" sz="2800" b="1" dirty="0"/>
              <a:t> </a:t>
            </a:r>
            <a:r>
              <a:rPr lang="en-US" sz="2800" b="1" dirty="0" err="1"/>
              <a:t>nghề</a:t>
            </a:r>
            <a:r>
              <a:rPr lang="en-US" sz="2800" b="1" dirty="0"/>
              <a:t> </a:t>
            </a:r>
            <a:r>
              <a:rPr lang="en-US" sz="2800" b="1" dirty="0" err="1"/>
              <a:t>nghiệp</a:t>
            </a:r>
            <a:r>
              <a:rPr lang="en-US" sz="2800" b="1" dirty="0"/>
              <a:t> </a:t>
            </a:r>
            <a:r>
              <a:rPr lang="en-US" sz="2800" b="1" dirty="0" err="1"/>
              <a:t>của</a:t>
            </a:r>
            <a:r>
              <a:rPr lang="en-US" sz="2800" b="1" dirty="0"/>
              <a:t> </a:t>
            </a:r>
            <a:r>
              <a:rPr lang="en-US" sz="2800" b="1" dirty="0" err="1"/>
              <a:t>mỗi</a:t>
            </a:r>
            <a:r>
              <a:rPr lang="en-US" sz="2800" b="1" dirty="0"/>
              <a:t> </a:t>
            </a:r>
            <a:r>
              <a:rPr lang="en-US" sz="2800" b="1" dirty="0" err="1"/>
              <a:t>chúng</a:t>
            </a:r>
            <a:r>
              <a:rPr lang="en-US" sz="2800" b="1" dirty="0"/>
              <a:t> </a:t>
            </a:r>
            <a:r>
              <a:rPr lang="en-US" sz="2800" b="1" dirty="0" err="1"/>
              <a:t>ta</a:t>
            </a:r>
            <a:r>
              <a:rPr lang="en-US" sz="2800" b="1" dirty="0"/>
              <a:t> </a:t>
            </a:r>
            <a:r>
              <a:rPr lang="en-US" sz="2800" b="1" dirty="0" err="1"/>
              <a:t>sau</a:t>
            </a:r>
            <a:r>
              <a:rPr lang="en-US" sz="2800" b="1" dirty="0"/>
              <a:t> </a:t>
            </a:r>
            <a:r>
              <a:rPr lang="en-US" sz="2800" b="1" dirty="0" err="1"/>
              <a:t>này</a:t>
            </a:r>
            <a:r>
              <a:rPr lang="en-US" sz="2800" b="1" dirty="0"/>
              <a:t>.</a:t>
            </a:r>
          </a:p>
          <a:p>
            <a:pPr lvl="0"/>
            <a:endParaRPr lang="en-US" sz="28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1"/>
          <p:cNvSpPr>
            <a:spLocks noChangeArrowheads="1"/>
          </p:cNvSpPr>
          <p:nvPr/>
        </p:nvSpPr>
        <p:spPr bwMode="auto">
          <a:xfrm>
            <a:off x="457200" y="3957221"/>
            <a:ext cx="8382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b="1" dirty="0" err="1"/>
              <a:t>Vì</a:t>
            </a:r>
            <a:r>
              <a:rPr lang="en-US" sz="2800" b="1" dirty="0"/>
              <a:t> </a:t>
            </a:r>
            <a:r>
              <a:rPr lang="en-US" sz="2800" b="1" dirty="0" err="1"/>
              <a:t>vậy</a:t>
            </a:r>
            <a:r>
              <a:rPr lang="en-US" sz="2800" b="1" dirty="0"/>
              <a:t>, </a:t>
            </a:r>
            <a:r>
              <a:rPr lang="en-US" sz="2800" b="1" dirty="0" err="1"/>
              <a:t>ngay</a:t>
            </a:r>
            <a:r>
              <a:rPr lang="en-US" sz="2800" b="1" dirty="0"/>
              <a:t> </a:t>
            </a:r>
            <a:r>
              <a:rPr lang="en-US" sz="2800" b="1" dirty="0" err="1"/>
              <a:t>từ</a:t>
            </a:r>
            <a:r>
              <a:rPr lang="en-US" sz="2800" b="1" dirty="0"/>
              <a:t> </a:t>
            </a:r>
            <a:r>
              <a:rPr lang="en-US" sz="2800" b="1" dirty="0" err="1"/>
              <a:t>bây</a:t>
            </a:r>
            <a:r>
              <a:rPr lang="en-US" sz="2800" b="1" dirty="0"/>
              <a:t> </a:t>
            </a:r>
            <a:r>
              <a:rPr lang="en-US" sz="2800" b="1" dirty="0" err="1"/>
              <a:t>giờ</a:t>
            </a:r>
            <a:r>
              <a:rPr lang="en-US" sz="2800" b="1" dirty="0"/>
              <a:t>, </a:t>
            </a:r>
            <a:r>
              <a:rPr lang="en-US" sz="2800" b="1" dirty="0" err="1"/>
              <a:t>mỗi</a:t>
            </a:r>
            <a:r>
              <a:rPr lang="en-US" sz="2800" b="1" dirty="0"/>
              <a:t> </a:t>
            </a:r>
            <a:r>
              <a:rPr lang="en-US" sz="2800" b="1" dirty="0" err="1"/>
              <a:t>chúng</a:t>
            </a:r>
            <a:r>
              <a:rPr lang="en-US" sz="2800" b="1" dirty="0"/>
              <a:t> </a:t>
            </a:r>
            <a:r>
              <a:rPr lang="en-US" sz="2800" b="1" dirty="0" err="1"/>
              <a:t>ta</a:t>
            </a:r>
            <a:r>
              <a:rPr lang="en-US" sz="2800" b="1" dirty="0"/>
              <a:t> </a:t>
            </a:r>
            <a:r>
              <a:rPr lang="en-US" sz="2800" b="1" dirty="0" err="1"/>
              <a:t>hãy</a:t>
            </a:r>
            <a:r>
              <a:rPr lang="en-US" sz="2800" b="1" dirty="0"/>
              <a:t> </a:t>
            </a:r>
            <a:r>
              <a:rPr lang="en-US" sz="2800" b="1" dirty="0" err="1"/>
              <a:t>luôn</a:t>
            </a:r>
            <a:r>
              <a:rPr lang="en-US" sz="2800" b="1" dirty="0"/>
              <a:t> </a:t>
            </a:r>
            <a:r>
              <a:rPr lang="en-US" sz="2800" b="1" dirty="0" err="1"/>
              <a:t>tự</a:t>
            </a:r>
            <a:r>
              <a:rPr lang="en-US" sz="2800" b="1" dirty="0"/>
              <a:t> </a:t>
            </a:r>
            <a:r>
              <a:rPr lang="en-US" sz="2800" b="1" dirty="0" err="1"/>
              <a:t>tìm</a:t>
            </a:r>
            <a:r>
              <a:rPr lang="en-US" sz="2800" b="1" dirty="0"/>
              <a:t> </a:t>
            </a:r>
            <a:r>
              <a:rPr lang="en-US" sz="2800" b="1" dirty="0" err="1"/>
              <a:t>hiểu</a:t>
            </a:r>
            <a:r>
              <a:rPr lang="en-US" sz="2800" b="1" dirty="0"/>
              <a:t> </a:t>
            </a:r>
            <a:r>
              <a:rPr lang="en-US" sz="2800" b="1" dirty="0" err="1"/>
              <a:t>bản</a:t>
            </a:r>
            <a:r>
              <a:rPr lang="en-US" sz="2800" b="1" dirty="0"/>
              <a:t> </a:t>
            </a:r>
            <a:r>
              <a:rPr lang="en-US" sz="2800" b="1" dirty="0" err="1"/>
              <a:t>thân</a:t>
            </a:r>
            <a:r>
              <a:rPr lang="en-US" sz="2800" b="1" dirty="0"/>
              <a:t> </a:t>
            </a:r>
            <a:r>
              <a:rPr lang="en-US" sz="2800" b="1" dirty="0" err="1"/>
              <a:t>và</a:t>
            </a:r>
            <a:r>
              <a:rPr lang="en-US" sz="2800" b="1" dirty="0"/>
              <a:t> </a:t>
            </a:r>
            <a:r>
              <a:rPr lang="en-US" sz="2800" b="1" dirty="0" err="1"/>
              <a:t>những</a:t>
            </a:r>
            <a:r>
              <a:rPr lang="en-US" sz="2800" b="1" dirty="0"/>
              <a:t> </a:t>
            </a:r>
            <a:r>
              <a:rPr lang="en-US" sz="2800" b="1" dirty="0" err="1"/>
              <a:t>yếu</a:t>
            </a:r>
            <a:r>
              <a:rPr lang="en-US" sz="2800" b="1" dirty="0"/>
              <a:t> </a:t>
            </a:r>
            <a:r>
              <a:rPr lang="en-US" sz="2800" b="1" dirty="0" err="1"/>
              <a:t>tố</a:t>
            </a:r>
            <a:r>
              <a:rPr lang="en-US" sz="2800" b="1" dirty="0"/>
              <a:t> </a:t>
            </a:r>
            <a:r>
              <a:rPr lang="en-US" sz="2800" b="1" dirty="0" err="1"/>
              <a:t>ảnh</a:t>
            </a:r>
            <a:r>
              <a:rPr lang="en-US" sz="2800" b="1" dirty="0"/>
              <a:t> </a:t>
            </a:r>
            <a:r>
              <a:rPr lang="en-US" sz="2800" b="1" dirty="0" err="1"/>
              <a:t>hưởng</a:t>
            </a:r>
            <a:r>
              <a:rPr lang="en-US" sz="2800" b="1" dirty="0"/>
              <a:t> </a:t>
            </a:r>
            <a:r>
              <a:rPr lang="en-US" sz="2800" b="1" dirty="0" err="1"/>
              <a:t>đến</a:t>
            </a:r>
            <a:r>
              <a:rPr lang="en-US" sz="2800" b="1" dirty="0"/>
              <a:t> </a:t>
            </a:r>
            <a:r>
              <a:rPr lang="en-US" sz="2800" b="1" dirty="0" err="1"/>
              <a:t>việc</a:t>
            </a:r>
            <a:r>
              <a:rPr lang="en-US" sz="2800" b="1" dirty="0"/>
              <a:t> </a:t>
            </a:r>
            <a:r>
              <a:rPr lang="en-US" sz="2800" b="1" dirty="0" err="1"/>
              <a:t>chọn</a:t>
            </a:r>
            <a:r>
              <a:rPr lang="en-US" sz="2800" b="1" dirty="0"/>
              <a:t> </a:t>
            </a:r>
            <a:r>
              <a:rPr lang="en-US" sz="2800" b="1" dirty="0" err="1"/>
              <a:t>hướng</a:t>
            </a:r>
            <a:r>
              <a:rPr lang="en-US" sz="2800" b="1" dirty="0"/>
              <a:t> </a:t>
            </a:r>
            <a:r>
              <a:rPr lang="en-US" sz="2800" b="1" dirty="0" err="1"/>
              <a:t>học</a:t>
            </a:r>
            <a:r>
              <a:rPr lang="en-US" sz="2800" b="1" dirty="0"/>
              <a:t>, </a:t>
            </a:r>
            <a:r>
              <a:rPr lang="en-US" sz="2800" b="1" dirty="0" err="1"/>
              <a:t>chọn</a:t>
            </a:r>
            <a:r>
              <a:rPr lang="en-US" sz="2800" b="1" dirty="0"/>
              <a:t> </a:t>
            </a:r>
            <a:r>
              <a:rPr lang="en-US" sz="2800" b="1" dirty="0" err="1"/>
              <a:t>nghề</a:t>
            </a:r>
            <a:r>
              <a:rPr lang="en-US" sz="2800" b="1" dirty="0"/>
              <a:t> </a:t>
            </a:r>
            <a:r>
              <a:rPr lang="en-US" sz="2800" b="1" dirty="0" err="1"/>
              <a:t>của</a:t>
            </a:r>
            <a:r>
              <a:rPr lang="en-US" sz="2800" b="1" dirty="0"/>
              <a:t> </a:t>
            </a:r>
            <a:r>
              <a:rPr lang="en-US" sz="2800" b="1" dirty="0" err="1"/>
              <a:t>mình</a:t>
            </a:r>
            <a:r>
              <a:rPr lang="en-US" sz="2800" b="1" dirty="0"/>
              <a:t> </a:t>
            </a:r>
            <a:r>
              <a:rPr lang="en-US" sz="2800" b="1" dirty="0" err="1"/>
              <a:t>để</a:t>
            </a:r>
            <a:r>
              <a:rPr lang="en-US" sz="2800" b="1" dirty="0"/>
              <a:t> </a:t>
            </a:r>
            <a:r>
              <a:rPr lang="en-US" sz="2800" b="1" dirty="0" err="1"/>
              <a:t>tự</a:t>
            </a:r>
            <a:r>
              <a:rPr lang="en-US" sz="2800" b="1" dirty="0"/>
              <a:t> </a:t>
            </a:r>
            <a:r>
              <a:rPr lang="en-US" sz="2800" b="1" dirty="0" err="1"/>
              <a:t>mình</a:t>
            </a:r>
            <a:r>
              <a:rPr lang="en-US" sz="2800" b="1" dirty="0"/>
              <a:t> </a:t>
            </a:r>
            <a:r>
              <a:rPr lang="en-US" sz="2800" b="1" dirty="0" err="1"/>
              <a:t>có</a:t>
            </a:r>
            <a:r>
              <a:rPr lang="en-US" sz="2800" b="1" dirty="0"/>
              <a:t> </a:t>
            </a:r>
            <a:r>
              <a:rPr lang="en-US" sz="2800" b="1" dirty="0" err="1"/>
              <a:t>thể</a:t>
            </a:r>
            <a:r>
              <a:rPr lang="en-US" sz="2800" b="1" dirty="0"/>
              <a:t> </a:t>
            </a:r>
            <a:r>
              <a:rPr lang="en-US" sz="2800" b="1" dirty="0" err="1"/>
              <a:t>trả</a:t>
            </a:r>
            <a:r>
              <a:rPr lang="en-US" sz="2800" b="1" dirty="0"/>
              <a:t> </a:t>
            </a:r>
            <a:r>
              <a:rPr lang="en-US" sz="2800" b="1" dirty="0" err="1"/>
              <a:t>lời</a:t>
            </a:r>
            <a:r>
              <a:rPr lang="en-US" sz="2800" b="1" dirty="0"/>
              <a:t> </a:t>
            </a:r>
            <a:r>
              <a:rPr lang="en-US" sz="2800" b="1" dirty="0" err="1"/>
              <a:t>được</a:t>
            </a:r>
            <a:r>
              <a:rPr lang="en-US" sz="2800" b="1" dirty="0"/>
              <a:t> </a:t>
            </a:r>
            <a:r>
              <a:rPr lang="en-US" sz="2800" b="1" dirty="0" err="1"/>
              <a:t>các</a:t>
            </a:r>
            <a:r>
              <a:rPr lang="en-US" sz="2800" b="1" dirty="0"/>
              <a:t> </a:t>
            </a:r>
            <a:r>
              <a:rPr lang="en-US" sz="2800" b="1" dirty="0" err="1"/>
              <a:t>câu</a:t>
            </a:r>
            <a:r>
              <a:rPr lang="en-US" sz="2800" b="1" dirty="0"/>
              <a:t> </a:t>
            </a:r>
            <a:r>
              <a:rPr lang="en-US" sz="2800" b="1" dirty="0" err="1"/>
              <a:t>hỏi</a:t>
            </a:r>
            <a:r>
              <a:rPr lang="en-US" sz="2800" b="1" dirty="0"/>
              <a:t>:</a:t>
            </a:r>
          </a:p>
          <a:p>
            <a:pPr lvl="0"/>
            <a:endParaRPr lang="en-US" sz="2800" dirty="0">
              <a:solidFill>
                <a:srgbClr val="FF0000"/>
              </a:solidFill>
            </a:endParaRPr>
          </a:p>
          <a:p>
            <a:pPr lvl="0"/>
            <a:endParaRPr lang="en-US" sz="28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4602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492502"/>
            <a:ext cx="8382000" cy="89562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3600" b="1" dirty="0">
                <a:solidFill>
                  <a:srgbClr val="C00000"/>
                </a:solidFill>
              </a:rPr>
              <a:t>1. </a:t>
            </a:r>
            <a:r>
              <a:rPr lang="en-US" sz="3600" b="1" dirty="0" err="1"/>
              <a:t>Em</a:t>
            </a:r>
            <a:r>
              <a:rPr lang="en-US" sz="3600" b="1" dirty="0"/>
              <a:t> </a:t>
            </a:r>
            <a:r>
              <a:rPr lang="en-US" sz="3600" b="1" dirty="0" err="1"/>
              <a:t>là</a:t>
            </a:r>
            <a:r>
              <a:rPr lang="en-US" sz="3600" b="1" dirty="0"/>
              <a:t> </a:t>
            </a:r>
            <a:r>
              <a:rPr lang="en-US" sz="3600" b="1" dirty="0" err="1"/>
              <a:t>ai</a:t>
            </a:r>
            <a:r>
              <a:rPr lang="en-US" sz="3600" b="1" dirty="0"/>
              <a:t>?</a:t>
            </a:r>
          </a:p>
          <a:p>
            <a:pPr lvl="0"/>
            <a:r>
              <a:rPr lang="en-US" sz="3600" b="1" dirty="0">
                <a:solidFill>
                  <a:srgbClr val="C00000"/>
                </a:solidFill>
              </a:rPr>
              <a:t>2. </a:t>
            </a:r>
            <a:r>
              <a:rPr lang="en-US" sz="3600" b="1" dirty="0" err="1"/>
              <a:t>Em</a:t>
            </a:r>
            <a:r>
              <a:rPr lang="en-US" sz="3600" b="1" dirty="0"/>
              <a:t> </a:t>
            </a:r>
            <a:r>
              <a:rPr lang="en-US" sz="3600" b="1" dirty="0" err="1"/>
              <a:t>đang</a:t>
            </a:r>
            <a:r>
              <a:rPr lang="en-US" sz="3600" b="1" dirty="0"/>
              <a:t> ở </a:t>
            </a:r>
            <a:r>
              <a:rPr lang="en-US" sz="3600" b="1" dirty="0" err="1"/>
              <a:t>đâu</a:t>
            </a:r>
            <a:r>
              <a:rPr lang="en-US" sz="3600" b="1" dirty="0"/>
              <a:t>?</a:t>
            </a:r>
          </a:p>
          <a:p>
            <a:pPr lvl="0"/>
            <a:r>
              <a:rPr lang="en-US" sz="3600" b="1" dirty="0">
                <a:solidFill>
                  <a:srgbClr val="C00000"/>
                </a:solidFill>
              </a:rPr>
              <a:t>3. </a:t>
            </a:r>
            <a:r>
              <a:rPr lang="en-US" sz="3600" b="1" dirty="0" err="1"/>
              <a:t>Em</a:t>
            </a:r>
            <a:r>
              <a:rPr lang="en-US" sz="3600" b="1" dirty="0"/>
              <a:t> </a:t>
            </a:r>
            <a:r>
              <a:rPr lang="en-US" sz="3600" b="1" dirty="0" err="1"/>
              <a:t>muốn</a:t>
            </a:r>
            <a:r>
              <a:rPr lang="en-US" sz="3600" b="1" dirty="0"/>
              <a:t> </a:t>
            </a:r>
            <a:r>
              <a:rPr lang="en-US" sz="3600" b="1" dirty="0" err="1"/>
              <a:t>trở</a:t>
            </a:r>
            <a:r>
              <a:rPr lang="en-US" sz="3600" b="1" dirty="0"/>
              <a:t> </a:t>
            </a:r>
            <a:r>
              <a:rPr lang="en-US" sz="3600" b="1" dirty="0" err="1"/>
              <a:t>thành</a:t>
            </a:r>
            <a:r>
              <a:rPr lang="en-US" sz="3600" b="1" dirty="0"/>
              <a:t> </a:t>
            </a:r>
            <a:r>
              <a:rPr lang="en-US" sz="3600" b="1" dirty="0" err="1"/>
              <a:t>người</a:t>
            </a:r>
            <a:r>
              <a:rPr lang="en-US" sz="3600" b="1" dirty="0"/>
              <a:t> </a:t>
            </a:r>
            <a:r>
              <a:rPr lang="en-US" sz="3600" b="1" dirty="0" err="1"/>
              <a:t>như</a:t>
            </a:r>
            <a:r>
              <a:rPr lang="en-US" sz="3600" b="1" dirty="0"/>
              <a:t> </a:t>
            </a:r>
            <a:r>
              <a:rPr lang="en-US" sz="3600" b="1" dirty="0" err="1"/>
              <a:t>thế</a:t>
            </a:r>
            <a:r>
              <a:rPr lang="en-US" sz="3600" b="1" dirty="0"/>
              <a:t> </a:t>
            </a:r>
            <a:r>
              <a:rPr lang="en-US" sz="3600" b="1" dirty="0" err="1"/>
              <a:t>nào</a:t>
            </a:r>
            <a:r>
              <a:rPr lang="en-US" sz="3600" b="1" dirty="0"/>
              <a:t> </a:t>
            </a:r>
            <a:r>
              <a:rPr lang="en-US" sz="3600" b="1" dirty="0" err="1"/>
              <a:t>trong</a:t>
            </a:r>
            <a:r>
              <a:rPr lang="en-US" sz="3600" b="1" dirty="0"/>
              <a:t> </a:t>
            </a:r>
            <a:r>
              <a:rPr lang="en-US" sz="3600" b="1" dirty="0" err="1"/>
              <a:t>tương</a:t>
            </a:r>
            <a:r>
              <a:rPr lang="en-US" sz="3600" b="1" dirty="0"/>
              <a:t> </a:t>
            </a:r>
            <a:r>
              <a:rPr lang="en-US" sz="3600" b="1" dirty="0" err="1"/>
              <a:t>lai</a:t>
            </a:r>
            <a:r>
              <a:rPr lang="en-US" sz="3600" b="1" dirty="0"/>
              <a:t>?</a:t>
            </a:r>
          </a:p>
          <a:p>
            <a:pPr lvl="0"/>
            <a:endParaRPr lang="en-US" sz="3600" b="1" dirty="0"/>
          </a:p>
          <a:p>
            <a:r>
              <a:rPr lang="en-US" sz="3600" b="1" dirty="0" err="1"/>
              <a:t>Từ</a:t>
            </a:r>
            <a:r>
              <a:rPr lang="en-US" sz="3600" b="1" dirty="0"/>
              <a:t> </a:t>
            </a:r>
            <a:r>
              <a:rPr lang="en-US" sz="3600" b="1" dirty="0" err="1"/>
              <a:t>đó</a:t>
            </a:r>
            <a:r>
              <a:rPr lang="en-US" sz="3600" b="1" dirty="0"/>
              <a:t> </a:t>
            </a:r>
            <a:r>
              <a:rPr lang="en-US" sz="3600" b="1" dirty="0" err="1"/>
              <a:t>có</a:t>
            </a:r>
            <a:r>
              <a:rPr lang="en-US" sz="3600" b="1" dirty="0"/>
              <a:t> </a:t>
            </a:r>
            <a:r>
              <a:rPr lang="en-US" sz="3600" b="1" dirty="0" err="1"/>
              <a:t>hướng</a:t>
            </a:r>
            <a:r>
              <a:rPr lang="en-US" sz="3600" b="1" dirty="0"/>
              <a:t> </a:t>
            </a:r>
            <a:r>
              <a:rPr lang="en-US" sz="3600" b="1" dirty="0" err="1"/>
              <a:t>phấn</a:t>
            </a:r>
            <a:r>
              <a:rPr lang="en-US" sz="3600" b="1" dirty="0"/>
              <a:t> </a:t>
            </a:r>
            <a:r>
              <a:rPr lang="en-US" sz="3600" b="1" dirty="0" err="1"/>
              <a:t>đấu</a:t>
            </a:r>
            <a:r>
              <a:rPr lang="en-US" sz="3600" b="1" dirty="0"/>
              <a:t>, </a:t>
            </a:r>
            <a:r>
              <a:rPr lang="en-US" sz="3600" b="1" dirty="0" err="1"/>
              <a:t>rèn</a:t>
            </a:r>
            <a:r>
              <a:rPr lang="en-US" sz="3600" b="1" dirty="0"/>
              <a:t> </a:t>
            </a:r>
            <a:r>
              <a:rPr lang="en-US" sz="3600" b="1" dirty="0" err="1"/>
              <a:t>luyện</a:t>
            </a:r>
            <a:r>
              <a:rPr lang="en-US" sz="3600" b="1" dirty="0"/>
              <a:t> </a:t>
            </a:r>
            <a:r>
              <a:rPr lang="en-US" sz="3600" b="1" dirty="0" err="1"/>
              <a:t>trong</a:t>
            </a:r>
            <a:r>
              <a:rPr lang="en-US" sz="3600" b="1" dirty="0"/>
              <a:t> </a:t>
            </a:r>
            <a:r>
              <a:rPr lang="en-US" sz="3600" b="1" dirty="0" err="1"/>
              <a:t>học</a:t>
            </a:r>
            <a:r>
              <a:rPr lang="en-US" sz="3600" b="1" dirty="0"/>
              <a:t> </a:t>
            </a:r>
            <a:r>
              <a:rPr lang="en-US" sz="3600" b="1" dirty="0" err="1"/>
              <a:t>tập</a:t>
            </a:r>
            <a:r>
              <a:rPr lang="en-US" sz="3600" b="1" dirty="0"/>
              <a:t>, </a:t>
            </a:r>
            <a:r>
              <a:rPr lang="en-US" sz="3600" b="1" dirty="0" err="1"/>
              <a:t>lao</a:t>
            </a:r>
            <a:r>
              <a:rPr lang="en-US" sz="3600" b="1" dirty="0"/>
              <a:t> </a:t>
            </a:r>
            <a:r>
              <a:rPr lang="en-US" sz="3600" b="1" dirty="0" err="1"/>
              <a:t>động</a:t>
            </a:r>
            <a:r>
              <a:rPr lang="en-US" sz="3600" b="1" dirty="0"/>
              <a:t> </a:t>
            </a:r>
            <a:r>
              <a:rPr lang="en-US" sz="3600" b="1" dirty="0" err="1"/>
              <a:t>để</a:t>
            </a:r>
            <a:r>
              <a:rPr lang="en-US" sz="3600" b="1" dirty="0"/>
              <a:t> </a:t>
            </a:r>
            <a:r>
              <a:rPr lang="en-US" sz="3600" b="1" dirty="0" err="1"/>
              <a:t>đạt</a:t>
            </a:r>
            <a:r>
              <a:rPr lang="en-US" sz="3600" b="1" dirty="0"/>
              <a:t> </a:t>
            </a:r>
            <a:r>
              <a:rPr lang="en-US" sz="3600" b="1" dirty="0" err="1"/>
              <a:t>được</a:t>
            </a:r>
            <a:r>
              <a:rPr lang="en-US" sz="3600" b="1" dirty="0"/>
              <a:t> </a:t>
            </a:r>
            <a:r>
              <a:rPr lang="en-US" sz="3600" b="1" dirty="0" err="1"/>
              <a:t>ước</a:t>
            </a:r>
            <a:r>
              <a:rPr lang="en-US" sz="3600" b="1" dirty="0"/>
              <a:t> </a:t>
            </a:r>
            <a:r>
              <a:rPr lang="en-US" sz="3600" b="1" dirty="0" err="1"/>
              <a:t>mơ</a:t>
            </a:r>
            <a:r>
              <a:rPr lang="en-US" sz="3600" b="1" dirty="0"/>
              <a:t> </a:t>
            </a:r>
            <a:r>
              <a:rPr lang="en-US" sz="3600" b="1" dirty="0" err="1"/>
              <a:t>nghề</a:t>
            </a:r>
            <a:r>
              <a:rPr lang="en-US" sz="3600" b="1" dirty="0"/>
              <a:t> </a:t>
            </a:r>
            <a:r>
              <a:rPr lang="en-US" sz="3600" b="1" dirty="0" err="1"/>
              <a:t>nghiệp</a:t>
            </a:r>
            <a:r>
              <a:rPr lang="en-US" sz="3600" b="1" dirty="0"/>
              <a:t> </a:t>
            </a:r>
            <a:r>
              <a:rPr lang="en-US" sz="3600" b="1" dirty="0" err="1"/>
              <a:t>của</a:t>
            </a:r>
            <a:r>
              <a:rPr lang="en-US" sz="3600" b="1" dirty="0"/>
              <a:t> </a:t>
            </a:r>
            <a:r>
              <a:rPr lang="en-US" sz="3600" b="1" dirty="0" err="1"/>
              <a:t>mình</a:t>
            </a:r>
            <a:r>
              <a:rPr lang="en-US" sz="3600" b="1" dirty="0"/>
              <a:t>.</a:t>
            </a:r>
          </a:p>
          <a:p>
            <a:pPr lvl="0"/>
            <a:endParaRPr lang="en-US" sz="3600" dirty="0">
              <a:solidFill>
                <a:srgbClr val="FF0000"/>
              </a:solidFill>
            </a:endParaRPr>
          </a:p>
          <a:p>
            <a:pPr lvl="0"/>
            <a:endParaRPr lang="en-US" sz="36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6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6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34341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00050"/>
            <a:ext cx="8229600" cy="3714750"/>
          </a:xfrm>
        </p:spPr>
        <p:txBody>
          <a:bodyPr>
            <a:normAutofit/>
          </a:bodyPr>
          <a:lstStyle/>
          <a:p>
            <a:pPr algn="l"/>
            <a:r>
              <a:rPr lang="vi-VN" dirty="0">
                <a:hlinkClick r:id="rId2" action="ppaction://hlinkfile"/>
              </a:rPr>
              <a:t>Thông tin về 50 trường trung học, cao đẳng nghề trong Thành phố Hồ Chí Minh</a:t>
            </a:r>
            <a:r>
              <a:rPr lang="en-US" dirty="0"/>
              <a:t/>
            </a:r>
            <a:br>
              <a:rPr lang="en-US" dirty="0"/>
            </a:br>
            <a:endParaRPr lang="en-US" dirty="0"/>
          </a:p>
        </p:txBody>
      </p:sp>
      <p:sp>
        <p:nvSpPr>
          <p:cNvPr id="3" name="Right Arrow 2">
            <a:hlinkClick r:id="rId3"/>
          </p:cNvPr>
          <p:cNvSpPr/>
          <p:nvPr/>
        </p:nvSpPr>
        <p:spPr>
          <a:xfrm>
            <a:off x="1727200" y="3771900"/>
            <a:ext cx="3962400" cy="971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392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20255" y="824359"/>
            <a:ext cx="8382000" cy="89562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600" u="sng" dirty="0">
                <a:hlinkClick r:id="rId2"/>
              </a:rPr>
              <a:t>http://www.vietnamworks.com/</a:t>
            </a:r>
            <a:endParaRPr lang="en-US" sz="3600" dirty="0"/>
          </a:p>
          <a:p>
            <a:r>
              <a:rPr lang="en-US" sz="3600" u="sng" dirty="0">
                <a:hlinkClick r:id="rId3"/>
              </a:rPr>
              <a:t>http://www.kiemviec.com</a:t>
            </a:r>
            <a:r>
              <a:rPr lang="en-US" sz="3600" dirty="0"/>
              <a:t>/</a:t>
            </a:r>
          </a:p>
          <a:p>
            <a:r>
              <a:rPr lang="en-US" sz="3600" u="sng" dirty="0">
                <a:hlinkClick r:id="rId4"/>
              </a:rPr>
              <a:t>http://www.timviecnhanh.com</a:t>
            </a:r>
            <a:r>
              <a:rPr lang="en-US" sz="3600" dirty="0">
                <a:hlinkClick r:id="rId4"/>
              </a:rPr>
              <a:t>/</a:t>
            </a:r>
            <a:endParaRPr lang="en-US" sz="3600" dirty="0"/>
          </a:p>
          <a:p>
            <a:r>
              <a:rPr lang="en-US" sz="3600" u="sng" dirty="0">
                <a:hlinkClick r:id="rId5"/>
              </a:rPr>
              <a:t>http://www.chonviec.com</a:t>
            </a:r>
            <a:r>
              <a:rPr lang="en-US" sz="3600" dirty="0"/>
              <a:t>/</a:t>
            </a:r>
          </a:p>
          <a:p>
            <a:r>
              <a:rPr lang="en-US" sz="3600" u="sng" dirty="0">
                <a:hlinkClick r:id="rId6"/>
              </a:rPr>
              <a:t>http://www.dubaonhanluchcmc.gov.vn</a:t>
            </a:r>
            <a:r>
              <a:rPr lang="en-US" sz="3600" dirty="0">
                <a:hlinkClick r:id="rId6"/>
              </a:rPr>
              <a:t>/</a:t>
            </a:r>
            <a:endParaRPr lang="en-US" sz="3600" dirty="0"/>
          </a:p>
          <a:p>
            <a:endParaRPr lang="en-US" sz="3600" dirty="0"/>
          </a:p>
          <a:p>
            <a:pPr algn="ctr"/>
            <a:r>
              <a:rPr lang="en-US" sz="3600" b="1" dirty="0">
                <a:solidFill>
                  <a:srgbClr val="FF0000"/>
                </a:solidFill>
              </a:rPr>
              <a:t>THÔ</a:t>
            </a:r>
            <a:r>
              <a:rPr lang="en-US" sz="3600" b="1" dirty="0">
                <a:solidFill>
                  <a:srgbClr val="FF0000"/>
                </a:solidFill>
                <a:latin typeface="Times New Roman" panose="02020603050405020304" pitchFamily="18" charset="0"/>
                <a:cs typeface="Times New Roman" panose="02020603050405020304" pitchFamily="18" charset="0"/>
              </a:rPr>
              <a:t>NG TIN VỀ TUYỂN SINH</a:t>
            </a:r>
          </a:p>
          <a:p>
            <a:r>
              <a:rPr lang="en-US" sz="3600" dirty="0"/>
              <a:t>http://</a:t>
            </a:r>
            <a:r>
              <a:rPr lang="en-US" sz="3600" dirty="0">
                <a:hlinkClick r:id="rId7"/>
              </a:rPr>
              <a:t>namsaigon.edu.vn/News_SinhVien/chitiet-1192.html</a:t>
            </a:r>
            <a:endParaRPr lang="en-US" sz="3600" dirty="0"/>
          </a:p>
          <a:p>
            <a:pPr lvl="0"/>
            <a:endParaRPr lang="en-US" sz="3600" dirty="0">
              <a:solidFill>
                <a:srgbClr val="FF0000"/>
              </a:solidFill>
            </a:endParaRPr>
          </a:p>
          <a:p>
            <a:pPr lvl="0"/>
            <a:endParaRPr lang="en-US" sz="36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6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6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406400" y="285750"/>
            <a:ext cx="81280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THÔNG TIN VỀ TUYỂN DỤNG</a:t>
            </a:r>
          </a:p>
          <a:p>
            <a:endParaRPr lang="en-US" sz="3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5478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9200" y="521732"/>
            <a:ext cx="6477000" cy="6336268"/>
            <a:chOff x="76200" y="521732"/>
            <a:chExt cx="6477000" cy="6336268"/>
          </a:xfrm>
        </p:grpSpPr>
        <p:sp>
          <p:nvSpPr>
            <p:cNvPr id="5" name="Oval 4"/>
            <p:cNvSpPr/>
            <p:nvPr/>
          </p:nvSpPr>
          <p:spPr>
            <a:xfrm>
              <a:off x="76200" y="521732"/>
              <a:ext cx="6477000" cy="633626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838200" y="1295400"/>
              <a:ext cx="4895938" cy="4648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Oval 6"/>
            <p:cNvSpPr/>
            <p:nvPr/>
          </p:nvSpPr>
          <p:spPr>
            <a:xfrm>
              <a:off x="2514600" y="2743200"/>
              <a:ext cx="1524000" cy="1600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HIỂU</a:t>
              </a:r>
            </a:p>
          </p:txBody>
        </p:sp>
        <p:cxnSp>
          <p:nvCxnSpPr>
            <p:cNvPr id="9" name="Straight Connector 8"/>
            <p:cNvCxnSpPr>
              <a:stCxn id="6" idx="0"/>
              <a:endCxn id="7" idx="0"/>
            </p:cNvCxnSpPr>
            <p:nvPr/>
          </p:nvCxnSpPr>
          <p:spPr>
            <a:xfrm flipH="1">
              <a:off x="3276600" y="1295400"/>
              <a:ext cx="9569" cy="144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5"/>
              <a:endCxn id="6" idx="5"/>
            </p:cNvCxnSpPr>
            <p:nvPr/>
          </p:nvCxnSpPr>
          <p:spPr>
            <a:xfrm>
              <a:off x="3815415" y="4109056"/>
              <a:ext cx="1201729" cy="11538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3"/>
              <a:endCxn id="6" idx="3"/>
            </p:cNvCxnSpPr>
            <p:nvPr/>
          </p:nvCxnSpPr>
          <p:spPr>
            <a:xfrm flipH="1">
              <a:off x="1555194" y="4109056"/>
              <a:ext cx="1182591" cy="11538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Oval 14"/>
          <p:cNvSpPr/>
          <p:nvPr/>
        </p:nvSpPr>
        <p:spPr>
          <a:xfrm>
            <a:off x="3571545" y="228600"/>
            <a:ext cx="1838655" cy="762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2698194" y="2336800"/>
            <a:ext cx="926749" cy="762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p:txBody>
      </p:sp>
      <p:sp>
        <p:nvSpPr>
          <p:cNvPr id="20" name="Rectangle 19"/>
          <p:cNvSpPr/>
          <p:nvPr/>
        </p:nvSpPr>
        <p:spPr>
          <a:xfrm>
            <a:off x="3505200" y="4648200"/>
            <a:ext cx="1974827" cy="106680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5257800" y="2318657"/>
            <a:ext cx="1143000" cy="16818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p:txBody>
      </p:sp>
      <p:sp>
        <p:nvSpPr>
          <p:cNvPr id="2" name="Block Arc 1"/>
          <p:cNvSpPr/>
          <p:nvPr/>
        </p:nvSpPr>
        <p:spPr>
          <a:xfrm rot="18733822">
            <a:off x="-316904" y="863100"/>
            <a:ext cx="4478202" cy="2361994"/>
          </a:xfrm>
          <a:prstGeom prst="blockArc">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MÔ HÌNH LẬP KẾ HOẠCH NGHỀ</a:t>
            </a:r>
          </a:p>
        </p:txBody>
      </p:sp>
      <p:sp>
        <p:nvSpPr>
          <p:cNvPr id="3" name="Rectangle 2"/>
          <p:cNvSpPr/>
          <p:nvPr/>
        </p:nvSpPr>
        <p:spPr>
          <a:xfrm>
            <a:off x="3510557" y="337066"/>
            <a:ext cx="1909498" cy="461665"/>
          </a:xfrm>
          <a:prstGeom prst="rect">
            <a:avLst/>
          </a:prstGeom>
        </p:spPr>
        <p:txBody>
          <a:bodyPr wrap="none">
            <a:spAutoFit/>
          </a:bodyPr>
          <a:lstStyle/>
          <a:p>
            <a:pPr lvl="0" algn="ctr"/>
            <a:r>
              <a:rPr lang="en-US" sz="2400" dirty="0">
                <a:solidFill>
                  <a:prstClr val="black"/>
                </a:solidFill>
                <a:latin typeface="Times New Roman" panose="02020603050405020304" pitchFamily="18" charset="0"/>
                <a:cs typeface="Times New Roman" panose="02020603050405020304" pitchFamily="18" charset="0"/>
              </a:rPr>
              <a:t>Ra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Oval 3"/>
          <p:cNvSpPr/>
          <p:nvPr/>
        </p:nvSpPr>
        <p:spPr>
          <a:xfrm>
            <a:off x="228600" y="3276600"/>
            <a:ext cx="1752600" cy="7239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endParaRPr lang="en-US" sz="2400" dirty="0">
              <a:latin typeface="Times New Roman" panose="02020603050405020304" pitchFamily="18" charset="0"/>
              <a:cs typeface="Times New Roman" panose="02020603050405020304" pitchFamily="18" charset="0"/>
            </a:endParaRPr>
          </a:p>
        </p:txBody>
      </p:sp>
      <p:sp>
        <p:nvSpPr>
          <p:cNvPr id="8" name="Oval 7"/>
          <p:cNvSpPr/>
          <p:nvPr/>
        </p:nvSpPr>
        <p:spPr>
          <a:xfrm>
            <a:off x="3429000" y="6172200"/>
            <a:ext cx="2269790" cy="6858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endParaRPr lang="en-US" sz="2400" dirty="0">
              <a:latin typeface="Times New Roman" panose="02020603050405020304" pitchFamily="18" charset="0"/>
              <a:cs typeface="Times New Roman" panose="02020603050405020304" pitchFamily="18" charset="0"/>
            </a:endParaRPr>
          </a:p>
        </p:txBody>
      </p:sp>
      <p:sp>
        <p:nvSpPr>
          <p:cNvPr id="10" name="Oval 9"/>
          <p:cNvSpPr/>
          <p:nvPr/>
        </p:nvSpPr>
        <p:spPr>
          <a:xfrm>
            <a:off x="6877138" y="3159578"/>
            <a:ext cx="1885862" cy="84092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512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heel(1)">
                                      <p:cBhvr>
                                        <p:cTn id="13" dur="20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heel(1)">
                                      <p:cBhvr>
                                        <p:cTn id="19" dur="2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wheel(1)">
                                      <p:cBhvr>
                                        <p:cTn id="25" dur="20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heel(1)">
                                      <p:cBhvr>
                                        <p:cTn id="31" dur="2000"/>
                                        <p:tgtEl>
                                          <p:spTgt spid="21">
                                            <p:txEl>
                                              <p:pRg st="0" end="0"/>
                                            </p:txEl>
                                          </p:spTgt>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wheel(1)">
                                      <p:cBhvr>
                                        <p:cTn id="37" dur="2000"/>
                                        <p:tgtEl>
                                          <p:spTgt spid="20">
                                            <p:txEl>
                                              <p:pRg st="0" end="0"/>
                                            </p:txEl>
                                          </p:spTgt>
                                        </p:tgtEl>
                                      </p:cBhvr>
                                    </p:animEffec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wheel(1)">
                                      <p:cBhvr>
                                        <p:cTn id="43" dur="2000"/>
                                        <p:tgtEl>
                                          <p:spTgt spid="10">
                                            <p:txEl>
                                              <p:pRg st="0" end="0"/>
                                            </p:txEl>
                                          </p:spTgt>
                                        </p:tgtEl>
                                      </p:cBhvr>
                                    </p:animEffect>
                                  </p:childTnLst>
                                </p:cTn>
                              </p:par>
                            </p:childTnLst>
                          </p:cTn>
                        </p:par>
                      </p:childTnLst>
                    </p:cTn>
                  </p:par>
                </p:childTnLst>
              </p:cTn>
              <p:nextCondLst>
                <p:cond evt="onClick" delay="0">
                  <p:tgtEl>
                    <p:spTgt spid="10"/>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04800"/>
            <a:ext cx="8860118" cy="1200329"/>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KẾT LUẬN 1.2. </a:t>
            </a:r>
          </a:p>
          <a:p>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nghề</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52400" y="1758077"/>
            <a:ext cx="8759129" cy="4154984"/>
          </a:xfrm>
          <a:prstGeom prst="rect">
            <a:avLst/>
          </a:prstGeom>
          <a:noFill/>
        </p:spPr>
        <p:txBody>
          <a:bodyPr wrap="none" rtlCol="0">
            <a:spAutoFit/>
          </a:bodyPr>
          <a:lstStyle/>
          <a:p>
            <a:pPr marL="285750" indent="-285750">
              <a:buFontTx/>
              <a:buChar char="-"/>
            </a:pP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KTXH </a:t>
            </a:r>
            <a:r>
              <a:rPr lang="en-US" sz="2400" dirty="0" err="1">
                <a:latin typeface="Times New Roman" panose="02020603050405020304" pitchFamily="18" charset="0"/>
                <a:cs typeface="Times New Roman" panose="02020603050405020304" pitchFamily="18" charset="0"/>
              </a:rPr>
              <a:t>và</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TDLĐ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Ba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2/ Ra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344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219200"/>
            <a:ext cx="7988084" cy="1877437"/>
          </a:xfrm>
          <a:prstGeom prst="rect">
            <a:avLst/>
          </a:prstGeom>
          <a:no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cần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ghi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nhớ</a:t>
            </a:r>
            <a:r>
              <a:rPr lang="en-US" sz="4400" b="1" dirty="0">
                <a:solidFill>
                  <a:srgbClr val="FF0000"/>
                </a:solidFill>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9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heel(1)">
                                      <p:cBhvr>
                                        <p:cTn id="10"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0"/>
            <a:ext cx="91744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949337quadangyeuvoichumanhth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457200"/>
            <a:ext cx="6333785"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NỘI DUNG 2: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80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ltLang="en-US"/>
          </a:p>
        </p:txBody>
      </p:sp>
      <p:pic>
        <p:nvPicPr>
          <p:cNvPr id="307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47625"/>
            <a:ext cx="8001000" cy="6810375"/>
          </a:xfrm>
        </p:spPr>
      </p:pic>
    </p:spTree>
    <p:extLst>
      <p:ext uri="{BB962C8B-B14F-4D97-AF65-F5344CB8AC3E}">
        <p14:creationId xmlns:p14="http://schemas.microsoft.com/office/powerpoint/2010/main" val="18116512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657</TotalTime>
  <Words>1971</Words>
  <Application>Microsoft Office PowerPoint</Application>
  <PresentationFormat>On-screen Show (4:3)</PresentationFormat>
  <Paragraphs>336</Paragraphs>
  <Slides>43</Slides>
  <Notes>12</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MÔ HÌNH CHÌA KHÓA XÂY DỰNG KẾ HOẠCH NGHỀ NGHIỆP</vt:lpstr>
      <vt:lpstr>PowerPoint Presentation</vt:lpstr>
      <vt:lpstr>PowerPoint Presentation</vt:lpstr>
      <vt:lpstr>PowerPoint Presentation</vt:lpstr>
      <vt:lpstr>PowerPoint Presentation</vt:lpstr>
      <vt:lpstr>Hoạt động: Làm trắc nghiệm cá nhân</vt:lpstr>
      <vt:lpstr>PowerPoint Presentation</vt:lpstr>
      <vt:lpstr>Lý thuyết Mật Mã Holland</vt:lpstr>
      <vt:lpstr>PowerPoint Presentation</vt:lpstr>
      <vt:lpstr>NHÓM KỸ THUẬT</vt:lpstr>
      <vt:lpstr>NHÓM NGHIÊN CỨU NHÀ SINH VẬT HỌC NHÀ HÓA HỌC… NHA SỸ, DƯỢC SỸ. BÁC SỸ GIÁO VIÊN GIẢNG VIÊN … </vt:lpstr>
      <vt:lpstr> NHÓM NGHỆ THUẬT CA SỸ, NHÀ VĂN NV quảng cáo Thiết kế đồ họa, Thiết kế thời trang Kiến trúc sư Họa sỹ THợ điêu khắc, THợ thủ công mỹ nghệ , Thợ kim hoàn ,Thợ gốm Đầu bếp… </vt:lpstr>
      <vt:lpstr>Nhóm xã hội Giáo viên Tư vấn viên Tham vấn tâm lý Bác sỹ Điều dưỡng NV công tác xã hội NV lễ tân ...  </vt:lpstr>
      <vt:lpstr>Nhóm quản lý:  Quản lý khách sạn Giám đốc Sỹ quan quân đội Quản lý giáo dục … </vt:lpstr>
      <vt:lpstr>Nhóm nghiệp vụ Kế toán, Kiểm toán viên NV Văn thư ,NV lưu trữ NV nhân sự Luật sư, Thư ký, Thủ thư NV bưu điện NV lễ tân NV ngân hàng  </vt:lpstr>
      <vt:lpstr>PowerPoint Presentation</vt:lpstr>
      <vt:lpstr>Kết luận: Tư vấn hướng nghiệp chỉ mang tính hướng dẫn, học sinh phải tự chịu trách nhiệm chính trong việc đưa ra quyết định chọn hướng học, chọn nghề phù hợp. </vt:lpstr>
      <vt:lpstr>PowerPoint Presentation</vt:lpstr>
      <vt:lpstr>Trò chơi:</vt:lpstr>
      <vt:lpstr>SỰ KẾT HỢP CỦA 3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tin về 50 trường trung học, cao đẳng nghề trong Thành phố Hồ Chí Minh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46</cp:revision>
  <dcterms:created xsi:type="dcterms:W3CDTF">2016-02-24T06:32:17Z</dcterms:created>
  <dcterms:modified xsi:type="dcterms:W3CDTF">2017-04-26T02:59:51Z</dcterms:modified>
</cp:coreProperties>
</file>